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sldIdLst>
    <p:sldId id="256" r:id="rId2"/>
    <p:sldId id="282" r:id="rId3"/>
    <p:sldId id="787" r:id="rId4"/>
    <p:sldId id="846" r:id="rId5"/>
    <p:sldId id="878" r:id="rId6"/>
    <p:sldId id="879" r:id="rId7"/>
    <p:sldId id="882" r:id="rId8"/>
    <p:sldId id="884" r:id="rId9"/>
    <p:sldId id="883" r:id="rId10"/>
    <p:sldId id="888" r:id="rId11"/>
    <p:sldId id="885" r:id="rId12"/>
    <p:sldId id="886" r:id="rId13"/>
    <p:sldId id="887" r:id="rId14"/>
    <p:sldId id="845" r:id="rId15"/>
    <p:sldId id="880" r:id="rId16"/>
    <p:sldId id="881" r:id="rId17"/>
    <p:sldId id="602" r:id="rId18"/>
    <p:sldId id="273" r:id="rId19"/>
    <p:sldId id="274" r:id="rId20"/>
    <p:sldId id="275" r:id="rId21"/>
    <p:sldId id="276"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87"/>
            <p14:sldId id="846"/>
            <p14:sldId id="878"/>
            <p14:sldId id="879"/>
            <p14:sldId id="882"/>
            <p14:sldId id="884"/>
            <p14:sldId id="883"/>
            <p14:sldId id="888"/>
            <p14:sldId id="885"/>
            <p14:sldId id="886"/>
            <p14:sldId id="887"/>
            <p14:sldId id="845"/>
            <p14:sldId id="880"/>
            <p14:sldId id="881"/>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447" autoAdjust="0"/>
  </p:normalViewPr>
  <p:slideViewPr>
    <p:cSldViewPr snapToGrid="0">
      <p:cViewPr varScale="1">
        <p:scale>
          <a:sx n="90" d="100"/>
          <a:sy n="90" d="100"/>
        </p:scale>
        <p:origin x="84" y="7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 Id="rId5" Type="http://schemas.openxmlformats.org/officeDocument/2006/relationships/image" Target="../media/image16.wmf"/><Relationship Id="rId4"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5" Type="http://schemas.openxmlformats.org/officeDocument/2006/relationships/image" Target="../media/image10.wmf"/><Relationship Id="rId4"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9.wmf"/><Relationship Id="rId4" Type="http://schemas.openxmlformats.org/officeDocument/2006/relationships/image" Target="../media/image27.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35.wmf"/><Relationship Id="rId13" Type="http://schemas.openxmlformats.org/officeDocument/2006/relationships/image" Target="../media/image40.wmf"/><Relationship Id="rId3" Type="http://schemas.openxmlformats.org/officeDocument/2006/relationships/image" Target="../media/image30.wmf"/><Relationship Id="rId7" Type="http://schemas.openxmlformats.org/officeDocument/2006/relationships/image" Target="../media/image34.wmf"/><Relationship Id="rId12" Type="http://schemas.openxmlformats.org/officeDocument/2006/relationships/image" Target="../media/image39.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11" Type="http://schemas.openxmlformats.org/officeDocument/2006/relationships/image" Target="../media/image38.wmf"/><Relationship Id="rId5" Type="http://schemas.openxmlformats.org/officeDocument/2006/relationships/image" Target="../media/image32.wmf"/><Relationship Id="rId10" Type="http://schemas.openxmlformats.org/officeDocument/2006/relationships/image" Target="../media/image37.wmf"/><Relationship Id="rId4" Type="http://schemas.openxmlformats.org/officeDocument/2006/relationships/image" Target="../media/image31.wmf"/><Relationship Id="rId9" Type="http://schemas.openxmlformats.org/officeDocument/2006/relationships/image" Target="../media/image36.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image" Target="../media/image43.wmf"/><Relationship Id="rId7" Type="http://schemas.openxmlformats.org/officeDocument/2006/relationships/image" Target="../media/image47.wmf"/><Relationship Id="rId2" Type="http://schemas.openxmlformats.org/officeDocument/2006/relationships/image" Target="../media/image42.wmf"/><Relationship Id="rId1" Type="http://schemas.openxmlformats.org/officeDocument/2006/relationships/image" Target="../media/image41.wmf"/><Relationship Id="rId6" Type="http://schemas.openxmlformats.org/officeDocument/2006/relationships/image" Target="../media/image46.wmf"/><Relationship Id="rId5" Type="http://schemas.openxmlformats.org/officeDocument/2006/relationships/image" Target="../media/image45.wmf"/><Relationship Id="rId4" Type="http://schemas.openxmlformats.org/officeDocument/2006/relationships/image" Target="../media/image4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1.wmf"/><Relationship Id="rId7" Type="http://schemas.openxmlformats.org/officeDocument/2006/relationships/image" Target="../media/image55.wmf"/><Relationship Id="rId2" Type="http://schemas.openxmlformats.org/officeDocument/2006/relationships/image" Target="../media/image50.wmf"/><Relationship Id="rId1" Type="http://schemas.openxmlformats.org/officeDocument/2006/relationships/image" Target="../media/image49.wmf"/><Relationship Id="rId6" Type="http://schemas.openxmlformats.org/officeDocument/2006/relationships/image" Target="../media/image54.wmf"/><Relationship Id="rId5" Type="http://schemas.openxmlformats.org/officeDocument/2006/relationships/image" Target="../media/image53.wmf"/><Relationship Id="rId4"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2020-11-30</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Normal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Normal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Normal operators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Normal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Normal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Normal operators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Normal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Normal operators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Normal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Normal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Normal operators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31.wmf"/><Relationship Id="rId18" Type="http://schemas.openxmlformats.org/officeDocument/2006/relationships/oleObject" Target="../embeddings/oleObject28.bin"/><Relationship Id="rId26" Type="http://schemas.openxmlformats.org/officeDocument/2006/relationships/oleObject" Target="../embeddings/oleObject32.bin"/><Relationship Id="rId3" Type="http://schemas.microsoft.com/office/2007/relationships/media" Target="../media/media10.m4a"/><Relationship Id="rId21" Type="http://schemas.openxmlformats.org/officeDocument/2006/relationships/image" Target="../media/image35.wmf"/><Relationship Id="rId7" Type="http://schemas.openxmlformats.org/officeDocument/2006/relationships/image" Target="../media/image28.wmf"/><Relationship Id="rId12" Type="http://schemas.openxmlformats.org/officeDocument/2006/relationships/oleObject" Target="../embeddings/oleObject25.bin"/><Relationship Id="rId17" Type="http://schemas.openxmlformats.org/officeDocument/2006/relationships/image" Target="../media/image33.wmf"/><Relationship Id="rId25" Type="http://schemas.openxmlformats.org/officeDocument/2006/relationships/image" Target="../media/image37.wmf"/><Relationship Id="rId2" Type="http://schemas.openxmlformats.org/officeDocument/2006/relationships/tags" Target="../tags/tag8.xml"/><Relationship Id="rId16" Type="http://schemas.openxmlformats.org/officeDocument/2006/relationships/oleObject" Target="../embeddings/oleObject27.bin"/><Relationship Id="rId20" Type="http://schemas.openxmlformats.org/officeDocument/2006/relationships/oleObject" Target="../embeddings/oleObject29.bin"/><Relationship Id="rId29" Type="http://schemas.openxmlformats.org/officeDocument/2006/relationships/image" Target="../media/image39.wmf"/><Relationship Id="rId1" Type="http://schemas.openxmlformats.org/officeDocument/2006/relationships/vmlDrawing" Target="../drawings/vmlDrawing7.vml"/><Relationship Id="rId6" Type="http://schemas.openxmlformats.org/officeDocument/2006/relationships/oleObject" Target="../embeddings/oleObject22.bin"/><Relationship Id="rId11" Type="http://schemas.openxmlformats.org/officeDocument/2006/relationships/image" Target="../media/image30.wmf"/><Relationship Id="rId24" Type="http://schemas.openxmlformats.org/officeDocument/2006/relationships/oleObject" Target="../embeddings/oleObject31.bin"/><Relationship Id="rId32" Type="http://schemas.openxmlformats.org/officeDocument/2006/relationships/image" Target="../media/image8.png"/><Relationship Id="rId5" Type="http://schemas.openxmlformats.org/officeDocument/2006/relationships/slideLayout" Target="../slideLayouts/slideLayout2.xml"/><Relationship Id="rId15" Type="http://schemas.openxmlformats.org/officeDocument/2006/relationships/image" Target="../media/image32.wmf"/><Relationship Id="rId23" Type="http://schemas.openxmlformats.org/officeDocument/2006/relationships/image" Target="../media/image36.wmf"/><Relationship Id="rId28" Type="http://schemas.openxmlformats.org/officeDocument/2006/relationships/oleObject" Target="../embeddings/oleObject33.bin"/><Relationship Id="rId10" Type="http://schemas.openxmlformats.org/officeDocument/2006/relationships/oleObject" Target="../embeddings/oleObject24.bin"/><Relationship Id="rId19" Type="http://schemas.openxmlformats.org/officeDocument/2006/relationships/image" Target="../media/image34.wmf"/><Relationship Id="rId31" Type="http://schemas.openxmlformats.org/officeDocument/2006/relationships/image" Target="../media/image40.wmf"/><Relationship Id="rId4" Type="http://schemas.openxmlformats.org/officeDocument/2006/relationships/audio" Target="../media/media10.m4a"/><Relationship Id="rId9" Type="http://schemas.openxmlformats.org/officeDocument/2006/relationships/image" Target="../media/image29.wmf"/><Relationship Id="rId14" Type="http://schemas.openxmlformats.org/officeDocument/2006/relationships/oleObject" Target="../embeddings/oleObject26.bin"/><Relationship Id="rId22" Type="http://schemas.openxmlformats.org/officeDocument/2006/relationships/oleObject" Target="../embeddings/oleObject30.bin"/><Relationship Id="rId27" Type="http://schemas.openxmlformats.org/officeDocument/2006/relationships/image" Target="../media/image38.wmf"/><Relationship Id="rId30" Type="http://schemas.openxmlformats.org/officeDocument/2006/relationships/oleObject" Target="../embeddings/oleObject34.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44.wmf"/><Relationship Id="rId18" Type="http://schemas.openxmlformats.org/officeDocument/2006/relationships/oleObject" Target="../embeddings/oleObject41.bin"/><Relationship Id="rId3" Type="http://schemas.microsoft.com/office/2007/relationships/media" Target="../media/media11.m4a"/><Relationship Id="rId21" Type="http://schemas.openxmlformats.org/officeDocument/2006/relationships/image" Target="../media/image48.wmf"/><Relationship Id="rId7" Type="http://schemas.openxmlformats.org/officeDocument/2006/relationships/image" Target="../media/image41.wmf"/><Relationship Id="rId12" Type="http://schemas.openxmlformats.org/officeDocument/2006/relationships/oleObject" Target="../embeddings/oleObject38.bin"/><Relationship Id="rId17" Type="http://schemas.openxmlformats.org/officeDocument/2006/relationships/image" Target="../media/image46.wmf"/><Relationship Id="rId2" Type="http://schemas.openxmlformats.org/officeDocument/2006/relationships/tags" Target="../tags/tag9.xml"/><Relationship Id="rId16" Type="http://schemas.openxmlformats.org/officeDocument/2006/relationships/oleObject" Target="../embeddings/oleObject40.bin"/><Relationship Id="rId20" Type="http://schemas.openxmlformats.org/officeDocument/2006/relationships/oleObject" Target="../embeddings/oleObject42.bin"/><Relationship Id="rId1" Type="http://schemas.openxmlformats.org/officeDocument/2006/relationships/vmlDrawing" Target="../drawings/vmlDrawing8.vml"/><Relationship Id="rId6" Type="http://schemas.openxmlformats.org/officeDocument/2006/relationships/oleObject" Target="../embeddings/oleObject35.bin"/><Relationship Id="rId11" Type="http://schemas.openxmlformats.org/officeDocument/2006/relationships/image" Target="../media/image43.wmf"/><Relationship Id="rId5" Type="http://schemas.openxmlformats.org/officeDocument/2006/relationships/slideLayout" Target="../slideLayouts/slideLayout2.xml"/><Relationship Id="rId15" Type="http://schemas.openxmlformats.org/officeDocument/2006/relationships/image" Target="../media/image45.wmf"/><Relationship Id="rId10" Type="http://schemas.openxmlformats.org/officeDocument/2006/relationships/oleObject" Target="../embeddings/oleObject37.bin"/><Relationship Id="rId19" Type="http://schemas.openxmlformats.org/officeDocument/2006/relationships/image" Target="../media/image47.wmf"/><Relationship Id="rId4" Type="http://schemas.openxmlformats.org/officeDocument/2006/relationships/audio" Target="../media/media11.m4a"/><Relationship Id="rId9" Type="http://schemas.openxmlformats.org/officeDocument/2006/relationships/image" Target="../media/image42.wmf"/><Relationship Id="rId14" Type="http://schemas.openxmlformats.org/officeDocument/2006/relationships/oleObject" Target="../embeddings/oleObject39.bin"/><Relationship Id="rId22"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44.bin"/><Relationship Id="rId13" Type="http://schemas.openxmlformats.org/officeDocument/2006/relationships/image" Target="../media/image52.wmf"/><Relationship Id="rId18" Type="http://schemas.openxmlformats.org/officeDocument/2006/relationships/oleObject" Target="../embeddings/oleObject49.bin"/><Relationship Id="rId3" Type="http://schemas.microsoft.com/office/2007/relationships/media" Target="../media/media12.m4a"/><Relationship Id="rId7" Type="http://schemas.openxmlformats.org/officeDocument/2006/relationships/image" Target="../media/image49.wmf"/><Relationship Id="rId12" Type="http://schemas.openxmlformats.org/officeDocument/2006/relationships/oleObject" Target="../embeddings/oleObject46.bin"/><Relationship Id="rId17" Type="http://schemas.openxmlformats.org/officeDocument/2006/relationships/image" Target="../media/image54.wmf"/><Relationship Id="rId2" Type="http://schemas.openxmlformats.org/officeDocument/2006/relationships/tags" Target="../tags/tag10.xml"/><Relationship Id="rId16" Type="http://schemas.openxmlformats.org/officeDocument/2006/relationships/oleObject" Target="../embeddings/oleObject48.bin"/><Relationship Id="rId20" Type="http://schemas.openxmlformats.org/officeDocument/2006/relationships/image" Target="../media/image8.png"/><Relationship Id="rId1" Type="http://schemas.openxmlformats.org/officeDocument/2006/relationships/vmlDrawing" Target="../drawings/vmlDrawing9.vml"/><Relationship Id="rId6" Type="http://schemas.openxmlformats.org/officeDocument/2006/relationships/oleObject" Target="../embeddings/oleObject43.bin"/><Relationship Id="rId11" Type="http://schemas.openxmlformats.org/officeDocument/2006/relationships/image" Target="../media/image51.wmf"/><Relationship Id="rId5" Type="http://schemas.openxmlformats.org/officeDocument/2006/relationships/slideLayout" Target="../slideLayouts/slideLayout2.xml"/><Relationship Id="rId15" Type="http://schemas.openxmlformats.org/officeDocument/2006/relationships/image" Target="../media/image53.wmf"/><Relationship Id="rId10" Type="http://schemas.openxmlformats.org/officeDocument/2006/relationships/oleObject" Target="../embeddings/oleObject45.bin"/><Relationship Id="rId19" Type="http://schemas.openxmlformats.org/officeDocument/2006/relationships/image" Target="../media/image55.wmf"/><Relationship Id="rId4" Type="http://schemas.openxmlformats.org/officeDocument/2006/relationships/audio" Target="../media/media12.m4a"/><Relationship Id="rId9" Type="http://schemas.openxmlformats.org/officeDocument/2006/relationships/image" Target="../media/image50.wmf"/><Relationship Id="rId14" Type="http://schemas.openxmlformats.org/officeDocument/2006/relationships/oleObject" Target="../embeddings/oleObject47.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51.bin"/><Relationship Id="rId3" Type="http://schemas.microsoft.com/office/2007/relationships/media" Target="../media/media13.m4a"/><Relationship Id="rId7" Type="http://schemas.openxmlformats.org/officeDocument/2006/relationships/image" Target="../media/image41.wmf"/><Relationship Id="rId12" Type="http://schemas.openxmlformats.org/officeDocument/2006/relationships/image" Target="../media/image8.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oleObject" Target="../embeddings/oleObject50.bin"/><Relationship Id="rId11" Type="http://schemas.openxmlformats.org/officeDocument/2006/relationships/image" Target="../media/image57.wmf"/><Relationship Id="rId5" Type="http://schemas.openxmlformats.org/officeDocument/2006/relationships/slideLayout" Target="../slideLayouts/slideLayout2.xml"/><Relationship Id="rId10" Type="http://schemas.openxmlformats.org/officeDocument/2006/relationships/oleObject" Target="../embeddings/oleObject52.bin"/><Relationship Id="rId4" Type="http://schemas.openxmlformats.org/officeDocument/2006/relationships/audio" Target="../media/media13.m4a"/><Relationship Id="rId9" Type="http://schemas.openxmlformats.org/officeDocument/2006/relationships/image" Target="../media/image56.wmf"/></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5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8.png"/><Relationship Id="rId5" Type="http://schemas.openxmlformats.org/officeDocument/2006/relationships/image" Target="../media/image59.jpe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8.png"/><Relationship Id="rId5" Type="http://schemas.openxmlformats.org/officeDocument/2006/relationships/image" Target="../media/image60.jpe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m4a"/><Relationship Id="rId7" Type="http://schemas.openxmlformats.org/officeDocument/2006/relationships/image" Target="../media/image9.wmf"/><Relationship Id="rId12" Type="http://schemas.openxmlformats.org/officeDocument/2006/relationships/image" Target="../media/image8.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3.m4a"/><Relationship Id="rId9" Type="http://schemas.openxmlformats.org/officeDocument/2006/relationships/image" Target="../media/image10.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15.wmf"/><Relationship Id="rId3" Type="http://schemas.microsoft.com/office/2007/relationships/media" Target="../media/media4.m4a"/><Relationship Id="rId7" Type="http://schemas.openxmlformats.org/officeDocument/2006/relationships/image" Target="../media/image12.wmf"/><Relationship Id="rId12" Type="http://schemas.openxmlformats.org/officeDocument/2006/relationships/oleObject" Target="../embeddings/oleObject7.bin"/><Relationship Id="rId2" Type="http://schemas.openxmlformats.org/officeDocument/2006/relationships/tags" Target="../tags/tag2.xml"/><Relationship Id="rId16" Type="http://schemas.openxmlformats.org/officeDocument/2006/relationships/image" Target="../media/image8.png"/><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4.wmf"/><Relationship Id="rId5" Type="http://schemas.openxmlformats.org/officeDocument/2006/relationships/slideLayout" Target="../slideLayouts/slideLayout2.xml"/><Relationship Id="rId15" Type="http://schemas.openxmlformats.org/officeDocument/2006/relationships/image" Target="../media/image16.wmf"/><Relationship Id="rId10" Type="http://schemas.openxmlformats.org/officeDocument/2006/relationships/oleObject" Target="../embeddings/oleObject6.bin"/><Relationship Id="rId4" Type="http://schemas.openxmlformats.org/officeDocument/2006/relationships/audio" Target="../media/media4.m4a"/><Relationship Id="rId9" Type="http://schemas.openxmlformats.org/officeDocument/2006/relationships/image" Target="../media/image13.wmf"/><Relationship Id="rId14" Type="http://schemas.openxmlformats.org/officeDocument/2006/relationships/oleObject" Target="../embeddings/oleObject8.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20.wmf"/><Relationship Id="rId3" Type="http://schemas.microsoft.com/office/2007/relationships/media" Target="../media/media5.m4a"/><Relationship Id="rId7" Type="http://schemas.openxmlformats.org/officeDocument/2006/relationships/image" Target="../media/image17.wmf"/><Relationship Id="rId12" Type="http://schemas.openxmlformats.org/officeDocument/2006/relationships/oleObject" Target="../embeddings/oleObject12.bin"/><Relationship Id="rId2" Type="http://schemas.openxmlformats.org/officeDocument/2006/relationships/tags" Target="../tags/tag3.xml"/><Relationship Id="rId16" Type="http://schemas.openxmlformats.org/officeDocument/2006/relationships/image" Target="../media/image8.png"/><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19.wmf"/><Relationship Id="rId5" Type="http://schemas.openxmlformats.org/officeDocument/2006/relationships/slideLayout" Target="../slideLayouts/slideLayout2.xml"/><Relationship Id="rId15" Type="http://schemas.openxmlformats.org/officeDocument/2006/relationships/image" Target="../media/image10.wmf"/><Relationship Id="rId10" Type="http://schemas.openxmlformats.org/officeDocument/2006/relationships/oleObject" Target="../embeddings/oleObject11.bin"/><Relationship Id="rId4" Type="http://schemas.openxmlformats.org/officeDocument/2006/relationships/audio" Target="../media/media5.m4a"/><Relationship Id="rId9" Type="http://schemas.openxmlformats.org/officeDocument/2006/relationships/image" Target="../media/image18.wmf"/><Relationship Id="rId14" Type="http://schemas.openxmlformats.org/officeDocument/2006/relationships/oleObject" Target="../embeddings/oleObject13.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5.bin"/><Relationship Id="rId3" Type="http://schemas.microsoft.com/office/2007/relationships/media" Target="../media/media6.m4a"/><Relationship Id="rId7" Type="http://schemas.openxmlformats.org/officeDocument/2006/relationships/image" Target="../media/image21.w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14.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6.m4a"/><Relationship Id="rId9" Type="http://schemas.openxmlformats.org/officeDocument/2006/relationships/image" Target="../media/image22.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7.bin"/><Relationship Id="rId3" Type="http://schemas.microsoft.com/office/2007/relationships/media" Target="../media/media7.m4a"/><Relationship Id="rId7" Type="http://schemas.openxmlformats.org/officeDocument/2006/relationships/image" Target="../media/image23.wmf"/><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16.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7.m4a"/><Relationship Id="rId9" Type="http://schemas.openxmlformats.org/officeDocument/2006/relationships/image" Target="../media/image24.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27.wmf"/><Relationship Id="rId3" Type="http://schemas.microsoft.com/office/2007/relationships/media" Target="../media/media8.m4a"/><Relationship Id="rId7" Type="http://schemas.openxmlformats.org/officeDocument/2006/relationships/image" Target="../media/image9.wmf"/><Relationship Id="rId12" Type="http://schemas.openxmlformats.org/officeDocument/2006/relationships/oleObject" Target="../embeddings/oleObject21.bin"/><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oleObject" Target="../embeddings/oleObject18.bin"/><Relationship Id="rId11" Type="http://schemas.openxmlformats.org/officeDocument/2006/relationships/image" Target="../media/image26.wmf"/><Relationship Id="rId5" Type="http://schemas.openxmlformats.org/officeDocument/2006/relationships/slideLayout" Target="../slideLayouts/slideLayout2.xml"/><Relationship Id="rId10" Type="http://schemas.openxmlformats.org/officeDocument/2006/relationships/oleObject" Target="../embeddings/oleObject20.bin"/><Relationship Id="rId4" Type="http://schemas.openxmlformats.org/officeDocument/2006/relationships/audio" Target="../media/media8.m4a"/><Relationship Id="rId9" Type="http://schemas.openxmlformats.org/officeDocument/2006/relationships/image" Target="../media/image25.wmf"/><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12.3 Diagonalization</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7ECB8C49-BBF3-4554-AB4B-859B57CC1D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8275"/>
    </mc:Choice>
    <mc:Fallback>
      <p:transition spd="slow" advTm="8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8A08-597A-462B-9673-F024C1FDE93B}"/>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C73D7D53-22B3-43E9-A403-C87E437CB57E}"/>
              </a:ext>
            </a:extLst>
          </p:cNvPr>
          <p:cNvSpPr>
            <a:spLocks noGrp="1"/>
          </p:cNvSpPr>
          <p:nvPr>
            <p:ph idx="1"/>
          </p:nvPr>
        </p:nvSpPr>
        <p:spPr/>
        <p:txBody>
          <a:bodyPr/>
          <a:lstStyle/>
          <a:p>
            <a:r>
              <a:rPr lang="en-US" dirty="0"/>
              <a:t>Find the diagonal decomposition of:</a:t>
            </a:r>
          </a:p>
        </p:txBody>
      </p:sp>
      <p:sp>
        <p:nvSpPr>
          <p:cNvPr id="4" name="Footer Placeholder 3">
            <a:extLst>
              <a:ext uri="{FF2B5EF4-FFF2-40B4-BE49-F238E27FC236}">
                <a16:creationId xmlns:a16="http://schemas.microsoft.com/office/drawing/2014/main" id="{FFFC3EB2-CDD5-4450-8FE6-1D1E780DA76D}"/>
              </a:ext>
            </a:extLst>
          </p:cNvPr>
          <p:cNvSpPr>
            <a:spLocks noGrp="1"/>
          </p:cNvSpPr>
          <p:nvPr>
            <p:ph type="ftr" sz="quarter" idx="11"/>
          </p:nvPr>
        </p:nvSpPr>
        <p:spPr/>
        <p:txBody>
          <a:bodyPr/>
          <a:lstStyle/>
          <a:p>
            <a:r>
              <a:rPr lang="en-US"/>
              <a:t>Normal operators</a:t>
            </a:r>
            <a:endParaRPr lang="en-CA" dirty="0"/>
          </a:p>
        </p:txBody>
      </p:sp>
      <p:sp>
        <p:nvSpPr>
          <p:cNvPr id="5" name="Slide Number Placeholder 4">
            <a:extLst>
              <a:ext uri="{FF2B5EF4-FFF2-40B4-BE49-F238E27FC236}">
                <a16:creationId xmlns:a16="http://schemas.microsoft.com/office/drawing/2014/main" id="{A712F884-D20F-4CA7-AFD8-93C021BF6168}"/>
              </a:ext>
            </a:extLst>
          </p:cNvPr>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6" name="Object 5">
            <a:extLst>
              <a:ext uri="{FF2B5EF4-FFF2-40B4-BE49-F238E27FC236}">
                <a16:creationId xmlns:a16="http://schemas.microsoft.com/office/drawing/2014/main" id="{0B36C360-A1D0-4EF3-9AC0-B4E72606D3F3}"/>
              </a:ext>
            </a:extLst>
          </p:cNvPr>
          <p:cNvGraphicFramePr>
            <a:graphicFrameLocks noChangeAspect="1"/>
          </p:cNvGraphicFramePr>
          <p:nvPr>
            <p:extLst>
              <p:ext uri="{D42A27DB-BD31-4B8C-83A1-F6EECF244321}">
                <p14:modId xmlns:p14="http://schemas.microsoft.com/office/powerpoint/2010/main" val="3516394937"/>
              </p:ext>
            </p:extLst>
          </p:nvPr>
        </p:nvGraphicFramePr>
        <p:xfrm>
          <a:off x="753694" y="1972119"/>
          <a:ext cx="2306637" cy="828675"/>
        </p:xfrm>
        <a:graphic>
          <a:graphicData uri="http://schemas.openxmlformats.org/presentationml/2006/ole">
            <mc:AlternateContent xmlns:mc="http://schemas.openxmlformats.org/markup-compatibility/2006">
              <mc:Choice xmlns:v="urn:schemas-microsoft-com:vml" Requires="v">
                <p:oleObj spid="_x0000_s600086" name="Equation" r:id="rId6" imgW="1091880" imgH="393480" progId="Equation.DSMT4">
                  <p:embed/>
                </p:oleObj>
              </mc:Choice>
              <mc:Fallback>
                <p:oleObj name="Equation" r:id="rId6" imgW="1091880" imgH="393480" progId="Equation.DSMT4">
                  <p:embed/>
                  <p:pic>
                    <p:nvPicPr>
                      <p:cNvPr id="6" name="Object 5">
                        <a:extLst>
                          <a:ext uri="{FF2B5EF4-FFF2-40B4-BE49-F238E27FC236}">
                            <a16:creationId xmlns:a16="http://schemas.microsoft.com/office/drawing/2014/main" id="{0B36C360-A1D0-4EF3-9AC0-B4E72606D3F3}"/>
                          </a:ext>
                        </a:extLst>
                      </p:cNvPr>
                      <p:cNvPicPr/>
                      <p:nvPr/>
                    </p:nvPicPr>
                    <p:blipFill>
                      <a:blip r:embed="rId7"/>
                      <a:stretch>
                        <a:fillRect/>
                      </a:stretch>
                    </p:blipFill>
                    <p:spPr>
                      <a:xfrm>
                        <a:off x="753694" y="1972119"/>
                        <a:ext cx="2306637" cy="82867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5D22A005-8C53-4402-A7E7-3F8C4E9F9BAB}"/>
              </a:ext>
            </a:extLst>
          </p:cNvPr>
          <p:cNvGraphicFramePr>
            <a:graphicFrameLocks noChangeAspect="1"/>
          </p:cNvGraphicFramePr>
          <p:nvPr>
            <p:extLst>
              <p:ext uri="{D42A27DB-BD31-4B8C-83A1-F6EECF244321}">
                <p14:modId xmlns:p14="http://schemas.microsoft.com/office/powerpoint/2010/main" val="3409533946"/>
              </p:ext>
            </p:extLst>
          </p:nvPr>
        </p:nvGraphicFramePr>
        <p:xfrm>
          <a:off x="3669931" y="1972119"/>
          <a:ext cx="4287838" cy="828675"/>
        </p:xfrm>
        <a:graphic>
          <a:graphicData uri="http://schemas.openxmlformats.org/presentationml/2006/ole">
            <mc:AlternateContent xmlns:mc="http://schemas.openxmlformats.org/markup-compatibility/2006">
              <mc:Choice xmlns:v="urn:schemas-microsoft-com:vml" Requires="v">
                <p:oleObj spid="_x0000_s600087" name="Equation" r:id="rId8" imgW="2031840" imgH="393480" progId="Equation.DSMT4">
                  <p:embed/>
                </p:oleObj>
              </mc:Choice>
              <mc:Fallback>
                <p:oleObj name="Equation" r:id="rId8" imgW="2031840" imgH="393480" progId="Equation.DSMT4">
                  <p:embed/>
                  <p:pic>
                    <p:nvPicPr>
                      <p:cNvPr id="7" name="Object 6">
                        <a:extLst>
                          <a:ext uri="{FF2B5EF4-FFF2-40B4-BE49-F238E27FC236}">
                            <a16:creationId xmlns:a16="http://schemas.microsoft.com/office/drawing/2014/main" id="{5D22A005-8C53-4402-A7E7-3F8C4E9F9BAB}"/>
                          </a:ext>
                        </a:extLst>
                      </p:cNvPr>
                      <p:cNvPicPr/>
                      <p:nvPr/>
                    </p:nvPicPr>
                    <p:blipFill>
                      <a:blip r:embed="rId9"/>
                      <a:stretch>
                        <a:fillRect/>
                      </a:stretch>
                    </p:blipFill>
                    <p:spPr>
                      <a:xfrm>
                        <a:off x="3669931" y="1972119"/>
                        <a:ext cx="4287838" cy="8286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AD1118E-204E-442F-82AD-DD43A41C4A68}"/>
              </a:ext>
            </a:extLst>
          </p:cNvPr>
          <p:cNvGraphicFramePr>
            <a:graphicFrameLocks noChangeAspect="1"/>
          </p:cNvGraphicFramePr>
          <p:nvPr>
            <p:extLst>
              <p:ext uri="{D42A27DB-BD31-4B8C-83A1-F6EECF244321}">
                <p14:modId xmlns:p14="http://schemas.microsoft.com/office/powerpoint/2010/main" val="522710685"/>
              </p:ext>
            </p:extLst>
          </p:nvPr>
        </p:nvGraphicFramePr>
        <p:xfrm>
          <a:off x="5022850" y="2800794"/>
          <a:ext cx="1795462" cy="454025"/>
        </p:xfrm>
        <a:graphic>
          <a:graphicData uri="http://schemas.openxmlformats.org/presentationml/2006/ole">
            <mc:AlternateContent xmlns:mc="http://schemas.openxmlformats.org/markup-compatibility/2006">
              <mc:Choice xmlns:v="urn:schemas-microsoft-com:vml" Requires="v">
                <p:oleObj spid="_x0000_s600088" name="Equation" r:id="rId10" imgW="850680" imgH="215640" progId="Equation.DSMT4">
                  <p:embed/>
                </p:oleObj>
              </mc:Choice>
              <mc:Fallback>
                <p:oleObj name="Equation" r:id="rId10" imgW="850680" imgH="215640" progId="Equation.DSMT4">
                  <p:embed/>
                  <p:pic>
                    <p:nvPicPr>
                      <p:cNvPr id="8" name="Object 7">
                        <a:extLst>
                          <a:ext uri="{FF2B5EF4-FFF2-40B4-BE49-F238E27FC236}">
                            <a16:creationId xmlns:a16="http://schemas.microsoft.com/office/drawing/2014/main" id="{3AD1118E-204E-442F-82AD-DD43A41C4A68}"/>
                          </a:ext>
                        </a:extLst>
                      </p:cNvPr>
                      <p:cNvPicPr/>
                      <p:nvPr/>
                    </p:nvPicPr>
                    <p:blipFill>
                      <a:blip r:embed="rId11"/>
                      <a:stretch>
                        <a:fillRect/>
                      </a:stretch>
                    </p:blipFill>
                    <p:spPr>
                      <a:xfrm>
                        <a:off x="5022850" y="2800794"/>
                        <a:ext cx="1795462" cy="4540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CD81A67-13D5-4140-88FE-B298EEA7F41D}"/>
              </a:ext>
            </a:extLst>
          </p:cNvPr>
          <p:cNvGraphicFramePr>
            <a:graphicFrameLocks noChangeAspect="1"/>
          </p:cNvGraphicFramePr>
          <p:nvPr>
            <p:extLst>
              <p:ext uri="{D42A27DB-BD31-4B8C-83A1-F6EECF244321}">
                <p14:modId xmlns:p14="http://schemas.microsoft.com/office/powerpoint/2010/main" val="4003635050"/>
              </p:ext>
            </p:extLst>
          </p:nvPr>
        </p:nvGraphicFramePr>
        <p:xfrm>
          <a:off x="9049" y="3299968"/>
          <a:ext cx="2278062" cy="828675"/>
        </p:xfrm>
        <a:graphic>
          <a:graphicData uri="http://schemas.openxmlformats.org/presentationml/2006/ole">
            <mc:AlternateContent xmlns:mc="http://schemas.openxmlformats.org/markup-compatibility/2006">
              <mc:Choice xmlns:v="urn:schemas-microsoft-com:vml" Requires="v">
                <p:oleObj spid="_x0000_s600089" name="Equation" r:id="rId12" imgW="1079280" imgH="393480" progId="Equation.DSMT4">
                  <p:embed/>
                </p:oleObj>
              </mc:Choice>
              <mc:Fallback>
                <p:oleObj name="Equation" r:id="rId12" imgW="1079280" imgH="393480" progId="Equation.DSMT4">
                  <p:embed/>
                  <p:pic>
                    <p:nvPicPr>
                      <p:cNvPr id="9" name="Object 8">
                        <a:extLst>
                          <a:ext uri="{FF2B5EF4-FFF2-40B4-BE49-F238E27FC236}">
                            <a16:creationId xmlns:a16="http://schemas.microsoft.com/office/drawing/2014/main" id="{0CD81A67-13D5-4140-88FE-B298EEA7F41D}"/>
                          </a:ext>
                        </a:extLst>
                      </p:cNvPr>
                      <p:cNvPicPr/>
                      <p:nvPr/>
                    </p:nvPicPr>
                    <p:blipFill>
                      <a:blip r:embed="rId13"/>
                      <a:stretch>
                        <a:fillRect/>
                      </a:stretch>
                    </p:blipFill>
                    <p:spPr>
                      <a:xfrm>
                        <a:off x="9049" y="3299968"/>
                        <a:ext cx="2278062" cy="8286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B1091B8F-2EB8-41C8-A00B-7D6FB086F515}"/>
              </a:ext>
            </a:extLst>
          </p:cNvPr>
          <p:cNvGraphicFramePr>
            <a:graphicFrameLocks noChangeAspect="1"/>
          </p:cNvGraphicFramePr>
          <p:nvPr>
            <p:extLst>
              <p:ext uri="{D42A27DB-BD31-4B8C-83A1-F6EECF244321}">
                <p14:modId xmlns:p14="http://schemas.microsoft.com/office/powerpoint/2010/main" val="1918012683"/>
              </p:ext>
            </p:extLst>
          </p:nvPr>
        </p:nvGraphicFramePr>
        <p:xfrm>
          <a:off x="2238090" y="3299967"/>
          <a:ext cx="2357437" cy="828675"/>
        </p:xfrm>
        <a:graphic>
          <a:graphicData uri="http://schemas.openxmlformats.org/presentationml/2006/ole">
            <mc:AlternateContent xmlns:mc="http://schemas.openxmlformats.org/markup-compatibility/2006">
              <mc:Choice xmlns:v="urn:schemas-microsoft-com:vml" Requires="v">
                <p:oleObj spid="_x0000_s600090" name="Equation" r:id="rId14" imgW="1117440" imgH="393480" progId="Equation.DSMT4">
                  <p:embed/>
                </p:oleObj>
              </mc:Choice>
              <mc:Fallback>
                <p:oleObj name="Equation" r:id="rId14" imgW="1117440" imgH="393480" progId="Equation.DSMT4">
                  <p:embed/>
                  <p:pic>
                    <p:nvPicPr>
                      <p:cNvPr id="11" name="Object 10">
                        <a:extLst>
                          <a:ext uri="{FF2B5EF4-FFF2-40B4-BE49-F238E27FC236}">
                            <a16:creationId xmlns:a16="http://schemas.microsoft.com/office/drawing/2014/main" id="{B1091B8F-2EB8-41C8-A00B-7D6FB086F515}"/>
                          </a:ext>
                        </a:extLst>
                      </p:cNvPr>
                      <p:cNvPicPr/>
                      <p:nvPr/>
                    </p:nvPicPr>
                    <p:blipFill>
                      <a:blip r:embed="rId15"/>
                      <a:stretch>
                        <a:fillRect/>
                      </a:stretch>
                    </p:blipFill>
                    <p:spPr>
                      <a:xfrm>
                        <a:off x="2238090" y="3299967"/>
                        <a:ext cx="2357437" cy="8286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F763F091-C7C6-4D0D-B4F0-C27E2ED5AE26}"/>
              </a:ext>
            </a:extLst>
          </p:cNvPr>
          <p:cNvGraphicFramePr>
            <a:graphicFrameLocks noChangeAspect="1"/>
          </p:cNvGraphicFramePr>
          <p:nvPr>
            <p:extLst>
              <p:ext uri="{D42A27DB-BD31-4B8C-83A1-F6EECF244321}">
                <p14:modId xmlns:p14="http://schemas.microsoft.com/office/powerpoint/2010/main" val="1463161849"/>
              </p:ext>
            </p:extLst>
          </p:nvPr>
        </p:nvGraphicFramePr>
        <p:xfrm>
          <a:off x="1060680" y="4311205"/>
          <a:ext cx="803275" cy="828675"/>
        </p:xfrm>
        <a:graphic>
          <a:graphicData uri="http://schemas.openxmlformats.org/presentationml/2006/ole">
            <mc:AlternateContent xmlns:mc="http://schemas.openxmlformats.org/markup-compatibility/2006">
              <mc:Choice xmlns:v="urn:schemas-microsoft-com:vml" Requires="v">
                <p:oleObj spid="_x0000_s600091" name="Equation" r:id="rId16" imgW="380880" imgH="393480" progId="Equation.DSMT4">
                  <p:embed/>
                </p:oleObj>
              </mc:Choice>
              <mc:Fallback>
                <p:oleObj name="Equation" r:id="rId16" imgW="380880" imgH="393480" progId="Equation.DSMT4">
                  <p:embed/>
                  <p:pic>
                    <p:nvPicPr>
                      <p:cNvPr id="12" name="Object 11">
                        <a:extLst>
                          <a:ext uri="{FF2B5EF4-FFF2-40B4-BE49-F238E27FC236}">
                            <a16:creationId xmlns:a16="http://schemas.microsoft.com/office/drawing/2014/main" id="{F763F091-C7C6-4D0D-B4F0-C27E2ED5AE26}"/>
                          </a:ext>
                        </a:extLst>
                      </p:cNvPr>
                      <p:cNvPicPr/>
                      <p:nvPr/>
                    </p:nvPicPr>
                    <p:blipFill>
                      <a:blip r:embed="rId17"/>
                      <a:stretch>
                        <a:fillRect/>
                      </a:stretch>
                    </p:blipFill>
                    <p:spPr>
                      <a:xfrm>
                        <a:off x="1060680" y="4311205"/>
                        <a:ext cx="803275" cy="82867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EDCA4943-E56B-4DE7-9045-D3D59689D89F}"/>
              </a:ext>
            </a:extLst>
          </p:cNvPr>
          <p:cNvGraphicFramePr>
            <a:graphicFrameLocks noChangeAspect="1"/>
          </p:cNvGraphicFramePr>
          <p:nvPr>
            <p:extLst>
              <p:ext uri="{D42A27DB-BD31-4B8C-83A1-F6EECF244321}">
                <p14:modId xmlns:p14="http://schemas.microsoft.com/office/powerpoint/2010/main" val="475246217"/>
              </p:ext>
            </p:extLst>
          </p:nvPr>
        </p:nvGraphicFramePr>
        <p:xfrm>
          <a:off x="2555571" y="4311205"/>
          <a:ext cx="1203325" cy="828675"/>
        </p:xfrm>
        <a:graphic>
          <a:graphicData uri="http://schemas.openxmlformats.org/presentationml/2006/ole">
            <mc:AlternateContent xmlns:mc="http://schemas.openxmlformats.org/markup-compatibility/2006">
              <mc:Choice xmlns:v="urn:schemas-microsoft-com:vml" Requires="v">
                <p:oleObj spid="_x0000_s600092" name="Equation" r:id="rId18" imgW="571320" imgH="393480" progId="Equation.DSMT4">
                  <p:embed/>
                </p:oleObj>
              </mc:Choice>
              <mc:Fallback>
                <p:oleObj name="Equation" r:id="rId18" imgW="571320" imgH="393480" progId="Equation.DSMT4">
                  <p:embed/>
                  <p:pic>
                    <p:nvPicPr>
                      <p:cNvPr id="13" name="Object 12">
                        <a:extLst>
                          <a:ext uri="{FF2B5EF4-FFF2-40B4-BE49-F238E27FC236}">
                            <a16:creationId xmlns:a16="http://schemas.microsoft.com/office/drawing/2014/main" id="{EDCA4943-E56B-4DE7-9045-D3D59689D89F}"/>
                          </a:ext>
                        </a:extLst>
                      </p:cNvPr>
                      <p:cNvPicPr/>
                      <p:nvPr/>
                    </p:nvPicPr>
                    <p:blipFill>
                      <a:blip r:embed="rId19"/>
                      <a:stretch>
                        <a:fillRect/>
                      </a:stretch>
                    </p:blipFill>
                    <p:spPr>
                      <a:xfrm>
                        <a:off x="2555571" y="4311205"/>
                        <a:ext cx="1203325" cy="82867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6F80886F-C3DB-411B-8AA4-66B2F50EB284}"/>
              </a:ext>
            </a:extLst>
          </p:cNvPr>
          <p:cNvGraphicFramePr>
            <a:graphicFrameLocks noChangeAspect="1"/>
          </p:cNvGraphicFramePr>
          <p:nvPr>
            <p:extLst>
              <p:ext uri="{D42A27DB-BD31-4B8C-83A1-F6EECF244321}">
                <p14:modId xmlns:p14="http://schemas.microsoft.com/office/powerpoint/2010/main" val="2245932685"/>
              </p:ext>
            </p:extLst>
          </p:nvPr>
        </p:nvGraphicFramePr>
        <p:xfrm>
          <a:off x="4801710" y="3300413"/>
          <a:ext cx="1928813" cy="828675"/>
        </p:xfrm>
        <a:graphic>
          <a:graphicData uri="http://schemas.openxmlformats.org/presentationml/2006/ole">
            <mc:AlternateContent xmlns:mc="http://schemas.openxmlformats.org/markup-compatibility/2006">
              <mc:Choice xmlns:v="urn:schemas-microsoft-com:vml" Requires="v">
                <p:oleObj spid="_x0000_s600093" name="Equation" r:id="rId20" imgW="914400" imgH="393480" progId="Equation.DSMT4">
                  <p:embed/>
                </p:oleObj>
              </mc:Choice>
              <mc:Fallback>
                <p:oleObj name="Equation" r:id="rId20" imgW="914400" imgH="393480" progId="Equation.DSMT4">
                  <p:embed/>
                  <p:pic>
                    <p:nvPicPr>
                      <p:cNvPr id="9" name="Object 8">
                        <a:extLst>
                          <a:ext uri="{FF2B5EF4-FFF2-40B4-BE49-F238E27FC236}">
                            <a16:creationId xmlns:a16="http://schemas.microsoft.com/office/drawing/2014/main" id="{0CD81A67-13D5-4140-88FE-B298EEA7F41D}"/>
                          </a:ext>
                        </a:extLst>
                      </p:cNvPr>
                      <p:cNvPicPr/>
                      <p:nvPr/>
                    </p:nvPicPr>
                    <p:blipFill>
                      <a:blip r:embed="rId21"/>
                      <a:stretch>
                        <a:fillRect/>
                      </a:stretch>
                    </p:blipFill>
                    <p:spPr>
                      <a:xfrm>
                        <a:off x="4801710" y="3300413"/>
                        <a:ext cx="1928813" cy="82867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129D6EBE-39BE-499E-891D-40000CFB73B0}"/>
              </a:ext>
            </a:extLst>
          </p:cNvPr>
          <p:cNvGraphicFramePr>
            <a:graphicFrameLocks noChangeAspect="1"/>
          </p:cNvGraphicFramePr>
          <p:nvPr>
            <p:extLst>
              <p:ext uri="{D42A27DB-BD31-4B8C-83A1-F6EECF244321}">
                <p14:modId xmlns:p14="http://schemas.microsoft.com/office/powerpoint/2010/main" val="3179726623"/>
              </p:ext>
            </p:extLst>
          </p:nvPr>
        </p:nvGraphicFramePr>
        <p:xfrm>
          <a:off x="6746243" y="3300413"/>
          <a:ext cx="2197100" cy="828675"/>
        </p:xfrm>
        <a:graphic>
          <a:graphicData uri="http://schemas.openxmlformats.org/presentationml/2006/ole">
            <mc:AlternateContent xmlns:mc="http://schemas.openxmlformats.org/markup-compatibility/2006">
              <mc:Choice xmlns:v="urn:schemas-microsoft-com:vml" Requires="v">
                <p:oleObj spid="_x0000_s600094" name="Equation" r:id="rId22" imgW="1041120" imgH="393480" progId="Equation.DSMT4">
                  <p:embed/>
                </p:oleObj>
              </mc:Choice>
              <mc:Fallback>
                <p:oleObj name="Equation" r:id="rId22" imgW="1041120" imgH="393480" progId="Equation.DSMT4">
                  <p:embed/>
                  <p:pic>
                    <p:nvPicPr>
                      <p:cNvPr id="11" name="Object 10">
                        <a:extLst>
                          <a:ext uri="{FF2B5EF4-FFF2-40B4-BE49-F238E27FC236}">
                            <a16:creationId xmlns:a16="http://schemas.microsoft.com/office/drawing/2014/main" id="{B1091B8F-2EB8-41C8-A00B-7D6FB086F515}"/>
                          </a:ext>
                        </a:extLst>
                      </p:cNvPr>
                      <p:cNvPicPr/>
                      <p:nvPr/>
                    </p:nvPicPr>
                    <p:blipFill>
                      <a:blip r:embed="rId23"/>
                      <a:stretch>
                        <a:fillRect/>
                      </a:stretch>
                    </p:blipFill>
                    <p:spPr>
                      <a:xfrm>
                        <a:off x="6746243" y="3300413"/>
                        <a:ext cx="2197100" cy="828675"/>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81B0B1B5-FDC7-4B11-87E5-BEBF96B36E7E}"/>
              </a:ext>
            </a:extLst>
          </p:cNvPr>
          <p:cNvGraphicFramePr>
            <a:graphicFrameLocks noChangeAspect="1"/>
          </p:cNvGraphicFramePr>
          <p:nvPr>
            <p:extLst>
              <p:ext uri="{D42A27DB-BD31-4B8C-83A1-F6EECF244321}">
                <p14:modId xmlns:p14="http://schemas.microsoft.com/office/powerpoint/2010/main" val="2951658993"/>
              </p:ext>
            </p:extLst>
          </p:nvPr>
        </p:nvGraphicFramePr>
        <p:xfrm>
          <a:off x="5472113" y="4338638"/>
          <a:ext cx="990600" cy="828675"/>
        </p:xfrm>
        <a:graphic>
          <a:graphicData uri="http://schemas.openxmlformats.org/presentationml/2006/ole">
            <mc:AlternateContent xmlns:mc="http://schemas.openxmlformats.org/markup-compatibility/2006">
              <mc:Choice xmlns:v="urn:schemas-microsoft-com:vml" Requires="v">
                <p:oleObj spid="_x0000_s600095" name="Equation" r:id="rId24" imgW="469800" imgH="393480" progId="Equation.DSMT4">
                  <p:embed/>
                </p:oleObj>
              </mc:Choice>
              <mc:Fallback>
                <p:oleObj name="Equation" r:id="rId24" imgW="469800" imgH="393480" progId="Equation.DSMT4">
                  <p:embed/>
                  <p:pic>
                    <p:nvPicPr>
                      <p:cNvPr id="12" name="Object 11">
                        <a:extLst>
                          <a:ext uri="{FF2B5EF4-FFF2-40B4-BE49-F238E27FC236}">
                            <a16:creationId xmlns:a16="http://schemas.microsoft.com/office/drawing/2014/main" id="{F763F091-C7C6-4D0D-B4F0-C27E2ED5AE26}"/>
                          </a:ext>
                        </a:extLst>
                      </p:cNvPr>
                      <p:cNvPicPr/>
                      <p:nvPr/>
                    </p:nvPicPr>
                    <p:blipFill>
                      <a:blip r:embed="rId25"/>
                      <a:stretch>
                        <a:fillRect/>
                      </a:stretch>
                    </p:blipFill>
                    <p:spPr>
                      <a:xfrm>
                        <a:off x="5472113" y="4338638"/>
                        <a:ext cx="990600" cy="828675"/>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84976FFB-57E4-4D01-A8FE-084CDEBE0CFE}"/>
              </a:ext>
            </a:extLst>
          </p:cNvPr>
          <p:cNvGraphicFramePr>
            <a:graphicFrameLocks noChangeAspect="1"/>
          </p:cNvGraphicFramePr>
          <p:nvPr>
            <p:extLst>
              <p:ext uri="{D42A27DB-BD31-4B8C-83A1-F6EECF244321}">
                <p14:modId xmlns:p14="http://schemas.microsoft.com/office/powerpoint/2010/main" val="581086693"/>
              </p:ext>
            </p:extLst>
          </p:nvPr>
        </p:nvGraphicFramePr>
        <p:xfrm>
          <a:off x="6969125" y="4338638"/>
          <a:ext cx="1390650" cy="828675"/>
        </p:xfrm>
        <a:graphic>
          <a:graphicData uri="http://schemas.openxmlformats.org/presentationml/2006/ole">
            <mc:AlternateContent xmlns:mc="http://schemas.openxmlformats.org/markup-compatibility/2006">
              <mc:Choice xmlns:v="urn:schemas-microsoft-com:vml" Requires="v">
                <p:oleObj spid="_x0000_s600096" name="Equation" r:id="rId26" imgW="660240" imgH="393480" progId="Equation.DSMT4">
                  <p:embed/>
                </p:oleObj>
              </mc:Choice>
              <mc:Fallback>
                <p:oleObj name="Equation" r:id="rId26" imgW="660240" imgH="393480" progId="Equation.DSMT4">
                  <p:embed/>
                  <p:pic>
                    <p:nvPicPr>
                      <p:cNvPr id="13" name="Object 12">
                        <a:extLst>
                          <a:ext uri="{FF2B5EF4-FFF2-40B4-BE49-F238E27FC236}">
                            <a16:creationId xmlns:a16="http://schemas.microsoft.com/office/drawing/2014/main" id="{EDCA4943-E56B-4DE7-9045-D3D59689D89F}"/>
                          </a:ext>
                        </a:extLst>
                      </p:cNvPr>
                      <p:cNvPicPr/>
                      <p:nvPr/>
                    </p:nvPicPr>
                    <p:blipFill>
                      <a:blip r:embed="rId27"/>
                      <a:stretch>
                        <a:fillRect/>
                      </a:stretch>
                    </p:blipFill>
                    <p:spPr>
                      <a:xfrm>
                        <a:off x="6969125" y="4338638"/>
                        <a:ext cx="1390650" cy="828675"/>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DF8F9A2B-33FF-44BD-AA00-2805EFC8982B}"/>
              </a:ext>
            </a:extLst>
          </p:cNvPr>
          <p:cNvGraphicFramePr>
            <a:graphicFrameLocks noChangeAspect="1"/>
          </p:cNvGraphicFramePr>
          <p:nvPr>
            <p:extLst>
              <p:ext uri="{D42A27DB-BD31-4B8C-83A1-F6EECF244321}">
                <p14:modId xmlns:p14="http://schemas.microsoft.com/office/powerpoint/2010/main" val="670773077"/>
              </p:ext>
            </p:extLst>
          </p:nvPr>
        </p:nvGraphicFramePr>
        <p:xfrm>
          <a:off x="1384808" y="5488418"/>
          <a:ext cx="2032000" cy="828675"/>
        </p:xfrm>
        <a:graphic>
          <a:graphicData uri="http://schemas.openxmlformats.org/presentationml/2006/ole">
            <mc:AlternateContent xmlns:mc="http://schemas.openxmlformats.org/markup-compatibility/2006">
              <mc:Choice xmlns:v="urn:schemas-microsoft-com:vml" Requires="v">
                <p:oleObj spid="_x0000_s600097" name="Equation" r:id="rId28" imgW="965160" imgH="393480" progId="Equation.DSMT4">
                  <p:embed/>
                </p:oleObj>
              </mc:Choice>
              <mc:Fallback>
                <p:oleObj name="Equation" r:id="rId28" imgW="965160" imgH="393480" progId="Equation.DSMT4">
                  <p:embed/>
                  <p:pic>
                    <p:nvPicPr>
                      <p:cNvPr id="20" name="Object 19">
                        <a:extLst>
                          <a:ext uri="{FF2B5EF4-FFF2-40B4-BE49-F238E27FC236}">
                            <a16:creationId xmlns:a16="http://schemas.microsoft.com/office/drawing/2014/main" id="{84976FFB-57E4-4D01-A8FE-084CDEBE0CFE}"/>
                          </a:ext>
                        </a:extLst>
                      </p:cNvPr>
                      <p:cNvPicPr/>
                      <p:nvPr/>
                    </p:nvPicPr>
                    <p:blipFill>
                      <a:blip r:embed="rId29"/>
                      <a:stretch>
                        <a:fillRect/>
                      </a:stretch>
                    </p:blipFill>
                    <p:spPr>
                      <a:xfrm>
                        <a:off x="1384808" y="5488418"/>
                        <a:ext cx="2032000" cy="82867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F00194C5-1350-4398-BF1B-CA2031FA79F6}"/>
              </a:ext>
            </a:extLst>
          </p:cNvPr>
          <p:cNvGraphicFramePr>
            <a:graphicFrameLocks noChangeAspect="1"/>
          </p:cNvGraphicFramePr>
          <p:nvPr>
            <p:extLst>
              <p:ext uri="{D42A27DB-BD31-4B8C-83A1-F6EECF244321}">
                <p14:modId xmlns:p14="http://schemas.microsoft.com/office/powerpoint/2010/main" val="2620589087"/>
              </p:ext>
            </p:extLst>
          </p:nvPr>
        </p:nvGraphicFramePr>
        <p:xfrm>
          <a:off x="3689350" y="5524500"/>
          <a:ext cx="1765300" cy="828675"/>
        </p:xfrm>
        <a:graphic>
          <a:graphicData uri="http://schemas.openxmlformats.org/presentationml/2006/ole">
            <mc:AlternateContent xmlns:mc="http://schemas.openxmlformats.org/markup-compatibility/2006">
              <mc:Choice xmlns:v="urn:schemas-microsoft-com:vml" Requires="v">
                <p:oleObj spid="_x0000_s600098" name="Equation" r:id="rId30" imgW="838080" imgH="393480" progId="Equation.DSMT4">
                  <p:embed/>
                </p:oleObj>
              </mc:Choice>
              <mc:Fallback>
                <p:oleObj name="Equation" r:id="rId30" imgW="838080" imgH="393480" progId="Equation.DSMT4">
                  <p:embed/>
                  <p:pic>
                    <p:nvPicPr>
                      <p:cNvPr id="21" name="Object 20">
                        <a:extLst>
                          <a:ext uri="{FF2B5EF4-FFF2-40B4-BE49-F238E27FC236}">
                            <a16:creationId xmlns:a16="http://schemas.microsoft.com/office/drawing/2014/main" id="{DF8F9A2B-33FF-44BD-AA00-2805EFC8982B}"/>
                          </a:ext>
                        </a:extLst>
                      </p:cNvPr>
                      <p:cNvPicPr/>
                      <p:nvPr/>
                    </p:nvPicPr>
                    <p:blipFill>
                      <a:blip r:embed="rId31"/>
                      <a:stretch>
                        <a:fillRect/>
                      </a:stretch>
                    </p:blipFill>
                    <p:spPr>
                      <a:xfrm>
                        <a:off x="3689350" y="5524500"/>
                        <a:ext cx="1765300" cy="828675"/>
                      </a:xfrm>
                      <a:prstGeom prst="rect">
                        <a:avLst/>
                      </a:prstGeom>
                    </p:spPr>
                  </p:pic>
                </p:oleObj>
              </mc:Fallback>
            </mc:AlternateContent>
          </a:graphicData>
        </a:graphic>
      </p:graphicFrame>
      <p:pic>
        <p:nvPicPr>
          <p:cNvPr id="23" name="Audio 22">
            <a:hlinkClick r:id="" action="ppaction://media"/>
            <a:extLst>
              <a:ext uri="{FF2B5EF4-FFF2-40B4-BE49-F238E27FC236}">
                <a16:creationId xmlns:a16="http://schemas.microsoft.com/office/drawing/2014/main" id="{102CBF1C-B39C-48BC-8FB1-E5402DBD64B8}"/>
              </a:ext>
            </a:extLst>
          </p:cNvPr>
          <p:cNvPicPr>
            <a:picLocks noChangeAspect="1"/>
          </p:cNvPicPr>
          <p:nvPr>
            <a:audioFile r:link="rId4"/>
            <p:extLst>
              <p:ext uri="{DAA4B4D4-6D71-4841-9C94-3DE7FCFB9230}">
                <p14:media xmlns:p14="http://schemas.microsoft.com/office/powerpoint/2010/main" r:embed="rId3"/>
              </p:ext>
            </p:extLst>
          </p:nvPr>
        </p:nvPicPr>
        <p:blipFill>
          <a:blip r:embed="rId3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122615980"/>
      </p:ext>
    </p:extLst>
  </p:cSld>
  <p:clrMapOvr>
    <a:masterClrMapping/>
  </p:clrMapOvr>
  <mc:AlternateContent xmlns:mc="http://schemas.openxmlformats.org/markup-compatibility/2006">
    <mc:Choice xmlns:p14="http://schemas.microsoft.com/office/powerpoint/2010/main" Requires="p14">
      <p:transition spd="slow" p14:dur="2000" advTm="271356"/>
    </mc:Choice>
    <mc:Fallback>
      <p:transition spd="slow" advTm="271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8A08-597A-462B-9673-F024C1FDE93B}"/>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C73D7D53-22B3-43E9-A403-C87E437CB57E}"/>
              </a:ext>
            </a:extLst>
          </p:cNvPr>
          <p:cNvSpPr>
            <a:spLocks noGrp="1"/>
          </p:cNvSpPr>
          <p:nvPr>
            <p:ph idx="1"/>
          </p:nvPr>
        </p:nvSpPr>
        <p:spPr/>
        <p:txBody>
          <a:bodyPr/>
          <a:lstStyle/>
          <a:p>
            <a:r>
              <a:rPr lang="en-US" dirty="0"/>
              <a:t>Find the diagonal decomposition of:</a:t>
            </a:r>
          </a:p>
        </p:txBody>
      </p:sp>
      <p:sp>
        <p:nvSpPr>
          <p:cNvPr id="4" name="Footer Placeholder 3">
            <a:extLst>
              <a:ext uri="{FF2B5EF4-FFF2-40B4-BE49-F238E27FC236}">
                <a16:creationId xmlns:a16="http://schemas.microsoft.com/office/drawing/2014/main" id="{FFFC3EB2-CDD5-4450-8FE6-1D1E780DA76D}"/>
              </a:ext>
            </a:extLst>
          </p:cNvPr>
          <p:cNvSpPr>
            <a:spLocks noGrp="1"/>
          </p:cNvSpPr>
          <p:nvPr>
            <p:ph type="ftr" sz="quarter" idx="11"/>
          </p:nvPr>
        </p:nvSpPr>
        <p:spPr/>
        <p:txBody>
          <a:bodyPr/>
          <a:lstStyle/>
          <a:p>
            <a:r>
              <a:rPr lang="en-US"/>
              <a:t>Normal operators</a:t>
            </a:r>
            <a:endParaRPr lang="en-CA" dirty="0"/>
          </a:p>
        </p:txBody>
      </p:sp>
      <p:sp>
        <p:nvSpPr>
          <p:cNvPr id="5" name="Slide Number Placeholder 4">
            <a:extLst>
              <a:ext uri="{FF2B5EF4-FFF2-40B4-BE49-F238E27FC236}">
                <a16:creationId xmlns:a16="http://schemas.microsoft.com/office/drawing/2014/main" id="{A712F884-D20F-4CA7-AFD8-93C021BF6168}"/>
              </a:ext>
            </a:extLst>
          </p:cNvPr>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6" name="Object 5">
            <a:extLst>
              <a:ext uri="{FF2B5EF4-FFF2-40B4-BE49-F238E27FC236}">
                <a16:creationId xmlns:a16="http://schemas.microsoft.com/office/drawing/2014/main" id="{0B36C360-A1D0-4EF3-9AC0-B4E72606D3F3}"/>
              </a:ext>
            </a:extLst>
          </p:cNvPr>
          <p:cNvGraphicFramePr>
            <a:graphicFrameLocks noChangeAspect="1"/>
          </p:cNvGraphicFramePr>
          <p:nvPr>
            <p:extLst>
              <p:ext uri="{D42A27DB-BD31-4B8C-83A1-F6EECF244321}">
                <p14:modId xmlns:p14="http://schemas.microsoft.com/office/powerpoint/2010/main" val="4127605310"/>
              </p:ext>
            </p:extLst>
          </p:nvPr>
        </p:nvGraphicFramePr>
        <p:xfrm>
          <a:off x="1048876" y="2047082"/>
          <a:ext cx="2332038" cy="1257300"/>
        </p:xfrm>
        <a:graphic>
          <a:graphicData uri="http://schemas.openxmlformats.org/presentationml/2006/ole">
            <mc:AlternateContent xmlns:mc="http://schemas.openxmlformats.org/markup-compatibility/2006">
              <mc:Choice xmlns:v="urn:schemas-microsoft-com:vml" Requires="v">
                <p:oleObj spid="_x0000_s595992" name="Equation" r:id="rId6" imgW="1104840" imgH="596880" progId="Equation.DSMT4">
                  <p:embed/>
                </p:oleObj>
              </mc:Choice>
              <mc:Fallback>
                <p:oleObj name="Equation" r:id="rId6" imgW="1104840" imgH="596880" progId="Equation.DSMT4">
                  <p:embed/>
                  <p:pic>
                    <p:nvPicPr>
                      <p:cNvPr id="9" name="Object 8">
                        <a:extLst>
                          <a:ext uri="{FF2B5EF4-FFF2-40B4-BE49-F238E27FC236}">
                            <a16:creationId xmlns:a16="http://schemas.microsoft.com/office/drawing/2014/main" id="{145893C7-39BB-443D-A5F7-378CF3FC6E1E}"/>
                          </a:ext>
                        </a:extLst>
                      </p:cNvPr>
                      <p:cNvPicPr/>
                      <p:nvPr/>
                    </p:nvPicPr>
                    <p:blipFill>
                      <a:blip r:embed="rId7"/>
                      <a:stretch>
                        <a:fillRect/>
                      </a:stretch>
                    </p:blipFill>
                    <p:spPr>
                      <a:xfrm>
                        <a:off x="1048876" y="2047082"/>
                        <a:ext cx="2332038" cy="12573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5D22A005-8C53-4402-A7E7-3F8C4E9F9BAB}"/>
              </a:ext>
            </a:extLst>
          </p:cNvPr>
          <p:cNvGraphicFramePr>
            <a:graphicFrameLocks noChangeAspect="1"/>
          </p:cNvGraphicFramePr>
          <p:nvPr>
            <p:extLst>
              <p:ext uri="{D42A27DB-BD31-4B8C-83A1-F6EECF244321}">
                <p14:modId xmlns:p14="http://schemas.microsoft.com/office/powerpoint/2010/main" val="84024627"/>
              </p:ext>
            </p:extLst>
          </p:nvPr>
        </p:nvGraphicFramePr>
        <p:xfrm>
          <a:off x="3682290" y="2032794"/>
          <a:ext cx="4878388" cy="1257300"/>
        </p:xfrm>
        <a:graphic>
          <a:graphicData uri="http://schemas.openxmlformats.org/presentationml/2006/ole">
            <mc:AlternateContent xmlns:mc="http://schemas.openxmlformats.org/markup-compatibility/2006">
              <mc:Choice xmlns:v="urn:schemas-microsoft-com:vml" Requires="v">
                <p:oleObj spid="_x0000_s595993" name="Equation" r:id="rId8" imgW="2311200" imgH="596880" progId="Equation.DSMT4">
                  <p:embed/>
                </p:oleObj>
              </mc:Choice>
              <mc:Fallback>
                <p:oleObj name="Equation" r:id="rId8" imgW="2311200" imgH="596880" progId="Equation.DSMT4">
                  <p:embed/>
                  <p:pic>
                    <p:nvPicPr>
                      <p:cNvPr id="6" name="Object 5">
                        <a:extLst>
                          <a:ext uri="{FF2B5EF4-FFF2-40B4-BE49-F238E27FC236}">
                            <a16:creationId xmlns:a16="http://schemas.microsoft.com/office/drawing/2014/main" id="{0B36C360-A1D0-4EF3-9AC0-B4E72606D3F3}"/>
                          </a:ext>
                        </a:extLst>
                      </p:cNvPr>
                      <p:cNvPicPr/>
                      <p:nvPr/>
                    </p:nvPicPr>
                    <p:blipFill>
                      <a:blip r:embed="rId9"/>
                      <a:stretch>
                        <a:fillRect/>
                      </a:stretch>
                    </p:blipFill>
                    <p:spPr>
                      <a:xfrm>
                        <a:off x="3682290" y="2032794"/>
                        <a:ext cx="4878388" cy="12573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AD1118E-204E-442F-82AD-DD43A41C4A68}"/>
              </a:ext>
            </a:extLst>
          </p:cNvPr>
          <p:cNvGraphicFramePr>
            <a:graphicFrameLocks noChangeAspect="1"/>
          </p:cNvGraphicFramePr>
          <p:nvPr>
            <p:extLst>
              <p:ext uri="{D42A27DB-BD31-4B8C-83A1-F6EECF244321}">
                <p14:modId xmlns:p14="http://schemas.microsoft.com/office/powerpoint/2010/main" val="4281614123"/>
              </p:ext>
            </p:extLst>
          </p:nvPr>
        </p:nvGraphicFramePr>
        <p:xfrm>
          <a:off x="5008895" y="3219359"/>
          <a:ext cx="2036763" cy="508000"/>
        </p:xfrm>
        <a:graphic>
          <a:graphicData uri="http://schemas.openxmlformats.org/presentationml/2006/ole">
            <mc:AlternateContent xmlns:mc="http://schemas.openxmlformats.org/markup-compatibility/2006">
              <mc:Choice xmlns:v="urn:schemas-microsoft-com:vml" Requires="v">
                <p:oleObj spid="_x0000_s595994" name="Equation" r:id="rId10" imgW="965160" imgH="241200" progId="Equation.DSMT4">
                  <p:embed/>
                </p:oleObj>
              </mc:Choice>
              <mc:Fallback>
                <p:oleObj name="Equation" r:id="rId10" imgW="965160" imgH="241200" progId="Equation.DSMT4">
                  <p:embed/>
                  <p:pic>
                    <p:nvPicPr>
                      <p:cNvPr id="7" name="Object 6">
                        <a:extLst>
                          <a:ext uri="{FF2B5EF4-FFF2-40B4-BE49-F238E27FC236}">
                            <a16:creationId xmlns:a16="http://schemas.microsoft.com/office/drawing/2014/main" id="{5D22A005-8C53-4402-A7E7-3F8C4E9F9BAB}"/>
                          </a:ext>
                        </a:extLst>
                      </p:cNvPr>
                      <p:cNvPicPr/>
                      <p:nvPr/>
                    </p:nvPicPr>
                    <p:blipFill>
                      <a:blip r:embed="rId11"/>
                      <a:stretch>
                        <a:fillRect/>
                      </a:stretch>
                    </p:blipFill>
                    <p:spPr>
                      <a:xfrm>
                        <a:off x="5008895" y="3219359"/>
                        <a:ext cx="2036763" cy="5080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CD81A67-13D5-4140-88FE-B298EEA7F41D}"/>
              </a:ext>
            </a:extLst>
          </p:cNvPr>
          <p:cNvGraphicFramePr>
            <a:graphicFrameLocks noChangeAspect="1"/>
          </p:cNvGraphicFramePr>
          <p:nvPr>
            <p:extLst>
              <p:ext uri="{D42A27DB-BD31-4B8C-83A1-F6EECF244321}">
                <p14:modId xmlns:p14="http://schemas.microsoft.com/office/powerpoint/2010/main" val="3048468824"/>
              </p:ext>
            </p:extLst>
          </p:nvPr>
        </p:nvGraphicFramePr>
        <p:xfrm>
          <a:off x="320306" y="3863181"/>
          <a:ext cx="2465388" cy="1257300"/>
        </p:xfrm>
        <a:graphic>
          <a:graphicData uri="http://schemas.openxmlformats.org/presentationml/2006/ole">
            <mc:AlternateContent xmlns:mc="http://schemas.openxmlformats.org/markup-compatibility/2006">
              <mc:Choice xmlns:v="urn:schemas-microsoft-com:vml" Requires="v">
                <p:oleObj spid="_x0000_s595995" name="Equation" r:id="rId12" imgW="1168200" imgH="596880" progId="Equation.DSMT4">
                  <p:embed/>
                </p:oleObj>
              </mc:Choice>
              <mc:Fallback>
                <p:oleObj name="Equation" r:id="rId12" imgW="1168200" imgH="596880" progId="Equation.DSMT4">
                  <p:embed/>
                  <p:pic>
                    <p:nvPicPr>
                      <p:cNvPr id="7" name="Object 6">
                        <a:extLst>
                          <a:ext uri="{FF2B5EF4-FFF2-40B4-BE49-F238E27FC236}">
                            <a16:creationId xmlns:a16="http://schemas.microsoft.com/office/drawing/2014/main" id="{5D22A005-8C53-4402-A7E7-3F8C4E9F9BAB}"/>
                          </a:ext>
                        </a:extLst>
                      </p:cNvPr>
                      <p:cNvPicPr/>
                      <p:nvPr/>
                    </p:nvPicPr>
                    <p:blipFill>
                      <a:blip r:embed="rId13"/>
                      <a:stretch>
                        <a:fillRect/>
                      </a:stretch>
                    </p:blipFill>
                    <p:spPr>
                      <a:xfrm>
                        <a:off x="320306" y="3863181"/>
                        <a:ext cx="2465388" cy="12573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B1091B8F-2EB8-41C8-A00B-7D6FB086F515}"/>
              </a:ext>
            </a:extLst>
          </p:cNvPr>
          <p:cNvGraphicFramePr>
            <a:graphicFrameLocks noChangeAspect="1"/>
          </p:cNvGraphicFramePr>
          <p:nvPr>
            <p:extLst>
              <p:ext uri="{D42A27DB-BD31-4B8C-83A1-F6EECF244321}">
                <p14:modId xmlns:p14="http://schemas.microsoft.com/office/powerpoint/2010/main" val="4240844001"/>
              </p:ext>
            </p:extLst>
          </p:nvPr>
        </p:nvGraphicFramePr>
        <p:xfrm>
          <a:off x="2785694" y="3860846"/>
          <a:ext cx="2679700" cy="1257300"/>
        </p:xfrm>
        <a:graphic>
          <a:graphicData uri="http://schemas.openxmlformats.org/presentationml/2006/ole">
            <mc:AlternateContent xmlns:mc="http://schemas.openxmlformats.org/markup-compatibility/2006">
              <mc:Choice xmlns:v="urn:schemas-microsoft-com:vml" Requires="v">
                <p:oleObj spid="_x0000_s595996" name="Equation" r:id="rId14" imgW="1269720" imgH="596880" progId="Equation.DSMT4">
                  <p:embed/>
                </p:oleObj>
              </mc:Choice>
              <mc:Fallback>
                <p:oleObj name="Equation" r:id="rId14" imgW="1269720" imgH="596880" progId="Equation.DSMT4">
                  <p:embed/>
                  <p:pic>
                    <p:nvPicPr>
                      <p:cNvPr id="9" name="Object 8">
                        <a:extLst>
                          <a:ext uri="{FF2B5EF4-FFF2-40B4-BE49-F238E27FC236}">
                            <a16:creationId xmlns:a16="http://schemas.microsoft.com/office/drawing/2014/main" id="{0CD81A67-13D5-4140-88FE-B298EEA7F41D}"/>
                          </a:ext>
                        </a:extLst>
                      </p:cNvPr>
                      <p:cNvPicPr/>
                      <p:nvPr/>
                    </p:nvPicPr>
                    <p:blipFill>
                      <a:blip r:embed="rId15"/>
                      <a:stretch>
                        <a:fillRect/>
                      </a:stretch>
                    </p:blipFill>
                    <p:spPr>
                      <a:xfrm>
                        <a:off x="2785694" y="3860846"/>
                        <a:ext cx="2679700" cy="12573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F763F091-C7C6-4D0D-B4F0-C27E2ED5AE26}"/>
              </a:ext>
            </a:extLst>
          </p:cNvPr>
          <p:cNvGraphicFramePr>
            <a:graphicFrameLocks noChangeAspect="1"/>
          </p:cNvGraphicFramePr>
          <p:nvPr>
            <p:extLst>
              <p:ext uri="{D42A27DB-BD31-4B8C-83A1-F6EECF244321}">
                <p14:modId xmlns:p14="http://schemas.microsoft.com/office/powerpoint/2010/main" val="2607928992"/>
              </p:ext>
            </p:extLst>
          </p:nvPr>
        </p:nvGraphicFramePr>
        <p:xfrm>
          <a:off x="347663" y="5218113"/>
          <a:ext cx="3616325" cy="1257300"/>
        </p:xfrm>
        <a:graphic>
          <a:graphicData uri="http://schemas.openxmlformats.org/presentationml/2006/ole">
            <mc:AlternateContent xmlns:mc="http://schemas.openxmlformats.org/markup-compatibility/2006">
              <mc:Choice xmlns:v="urn:schemas-microsoft-com:vml" Requires="v">
                <p:oleObj spid="_x0000_s595997" name="Equation" r:id="rId16" imgW="1714320" imgH="596880" progId="Equation.DSMT4">
                  <p:embed/>
                </p:oleObj>
              </mc:Choice>
              <mc:Fallback>
                <p:oleObj name="Equation" r:id="rId16" imgW="1714320" imgH="596880" progId="Equation.DSMT4">
                  <p:embed/>
                  <p:pic>
                    <p:nvPicPr>
                      <p:cNvPr id="11" name="Object 10">
                        <a:extLst>
                          <a:ext uri="{FF2B5EF4-FFF2-40B4-BE49-F238E27FC236}">
                            <a16:creationId xmlns:a16="http://schemas.microsoft.com/office/drawing/2014/main" id="{B1091B8F-2EB8-41C8-A00B-7D6FB086F515}"/>
                          </a:ext>
                        </a:extLst>
                      </p:cNvPr>
                      <p:cNvPicPr/>
                      <p:nvPr/>
                    </p:nvPicPr>
                    <p:blipFill>
                      <a:blip r:embed="rId17"/>
                      <a:stretch>
                        <a:fillRect/>
                      </a:stretch>
                    </p:blipFill>
                    <p:spPr>
                      <a:xfrm>
                        <a:off x="347663" y="5218113"/>
                        <a:ext cx="3616325" cy="12573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EDCA4943-E56B-4DE7-9045-D3D59689D89F}"/>
              </a:ext>
            </a:extLst>
          </p:cNvPr>
          <p:cNvGraphicFramePr>
            <a:graphicFrameLocks noChangeAspect="1"/>
          </p:cNvGraphicFramePr>
          <p:nvPr>
            <p:extLst>
              <p:ext uri="{D42A27DB-BD31-4B8C-83A1-F6EECF244321}">
                <p14:modId xmlns:p14="http://schemas.microsoft.com/office/powerpoint/2010/main" val="836254861"/>
              </p:ext>
            </p:extLst>
          </p:nvPr>
        </p:nvGraphicFramePr>
        <p:xfrm>
          <a:off x="4995863" y="4622800"/>
          <a:ext cx="1257300" cy="2006600"/>
        </p:xfrm>
        <a:graphic>
          <a:graphicData uri="http://schemas.openxmlformats.org/presentationml/2006/ole">
            <mc:AlternateContent xmlns:mc="http://schemas.openxmlformats.org/markup-compatibility/2006">
              <mc:Choice xmlns:v="urn:schemas-microsoft-com:vml" Requires="v">
                <p:oleObj spid="_x0000_s595998" name="Equation" r:id="rId18" imgW="596880" imgH="952200" progId="Equation.DSMT4">
                  <p:embed/>
                </p:oleObj>
              </mc:Choice>
              <mc:Fallback>
                <p:oleObj name="Equation" r:id="rId18" imgW="596880" imgH="952200" progId="Equation.DSMT4">
                  <p:embed/>
                  <p:pic>
                    <p:nvPicPr>
                      <p:cNvPr id="12" name="Object 11">
                        <a:extLst>
                          <a:ext uri="{FF2B5EF4-FFF2-40B4-BE49-F238E27FC236}">
                            <a16:creationId xmlns:a16="http://schemas.microsoft.com/office/drawing/2014/main" id="{F763F091-C7C6-4D0D-B4F0-C27E2ED5AE26}"/>
                          </a:ext>
                        </a:extLst>
                      </p:cNvPr>
                      <p:cNvPicPr/>
                      <p:nvPr/>
                    </p:nvPicPr>
                    <p:blipFill>
                      <a:blip r:embed="rId19"/>
                      <a:stretch>
                        <a:fillRect/>
                      </a:stretch>
                    </p:blipFill>
                    <p:spPr>
                      <a:xfrm>
                        <a:off x="4995863" y="4622800"/>
                        <a:ext cx="1257300" cy="20066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290C8BA8-3DD3-4E4B-B59C-17B94BE96EA7}"/>
              </a:ext>
            </a:extLst>
          </p:cNvPr>
          <p:cNvGraphicFramePr>
            <a:graphicFrameLocks noChangeAspect="1"/>
          </p:cNvGraphicFramePr>
          <p:nvPr>
            <p:extLst>
              <p:ext uri="{D42A27DB-BD31-4B8C-83A1-F6EECF244321}">
                <p14:modId xmlns:p14="http://schemas.microsoft.com/office/powerpoint/2010/main" val="4108207197"/>
              </p:ext>
            </p:extLst>
          </p:nvPr>
        </p:nvGraphicFramePr>
        <p:xfrm>
          <a:off x="6292482" y="4443591"/>
          <a:ext cx="1446212" cy="2327275"/>
        </p:xfrm>
        <a:graphic>
          <a:graphicData uri="http://schemas.openxmlformats.org/presentationml/2006/ole">
            <mc:AlternateContent xmlns:mc="http://schemas.openxmlformats.org/markup-compatibility/2006">
              <mc:Choice xmlns:v="urn:schemas-microsoft-com:vml" Requires="v">
                <p:oleObj spid="_x0000_s595999" name="Equation" r:id="rId20" imgW="685800" imgH="1104840" progId="Equation.DSMT4">
                  <p:embed/>
                </p:oleObj>
              </mc:Choice>
              <mc:Fallback>
                <p:oleObj name="Equation" r:id="rId20" imgW="685800" imgH="1104840" progId="Equation.DSMT4">
                  <p:embed/>
                  <p:pic>
                    <p:nvPicPr>
                      <p:cNvPr id="13" name="Object 12">
                        <a:extLst>
                          <a:ext uri="{FF2B5EF4-FFF2-40B4-BE49-F238E27FC236}">
                            <a16:creationId xmlns:a16="http://schemas.microsoft.com/office/drawing/2014/main" id="{EDCA4943-E56B-4DE7-9045-D3D59689D89F}"/>
                          </a:ext>
                        </a:extLst>
                      </p:cNvPr>
                      <p:cNvPicPr/>
                      <p:nvPr/>
                    </p:nvPicPr>
                    <p:blipFill>
                      <a:blip r:embed="rId21"/>
                      <a:stretch>
                        <a:fillRect/>
                      </a:stretch>
                    </p:blipFill>
                    <p:spPr>
                      <a:xfrm>
                        <a:off x="6292482" y="4443591"/>
                        <a:ext cx="1446212" cy="2327275"/>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B02BC91E-2536-4442-9896-36FA65F3D41F}"/>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70156135"/>
      </p:ext>
    </p:extLst>
  </p:cSld>
  <p:clrMapOvr>
    <a:masterClrMapping/>
  </p:clrMapOvr>
  <mc:AlternateContent xmlns:mc="http://schemas.openxmlformats.org/markup-compatibility/2006">
    <mc:Choice xmlns:p14="http://schemas.microsoft.com/office/powerpoint/2010/main" Requires="p14">
      <p:transition spd="slow" p14:dur="2000" advTm="154667"/>
    </mc:Choice>
    <mc:Fallback>
      <p:transition spd="slow" advTm="154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8A08-597A-462B-9673-F024C1FDE93B}"/>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C73D7D53-22B3-43E9-A403-C87E437CB57E}"/>
              </a:ext>
            </a:extLst>
          </p:cNvPr>
          <p:cNvSpPr>
            <a:spLocks noGrp="1"/>
          </p:cNvSpPr>
          <p:nvPr>
            <p:ph idx="1"/>
          </p:nvPr>
        </p:nvSpPr>
        <p:spPr/>
        <p:txBody>
          <a:bodyPr/>
          <a:lstStyle/>
          <a:p>
            <a:r>
              <a:rPr lang="en-US" dirty="0"/>
              <a:t>Find the diagonal decomposition of:</a:t>
            </a:r>
          </a:p>
        </p:txBody>
      </p:sp>
      <p:sp>
        <p:nvSpPr>
          <p:cNvPr id="4" name="Footer Placeholder 3">
            <a:extLst>
              <a:ext uri="{FF2B5EF4-FFF2-40B4-BE49-F238E27FC236}">
                <a16:creationId xmlns:a16="http://schemas.microsoft.com/office/drawing/2014/main" id="{FFFC3EB2-CDD5-4450-8FE6-1D1E780DA76D}"/>
              </a:ext>
            </a:extLst>
          </p:cNvPr>
          <p:cNvSpPr>
            <a:spLocks noGrp="1"/>
          </p:cNvSpPr>
          <p:nvPr>
            <p:ph type="ftr" sz="quarter" idx="11"/>
          </p:nvPr>
        </p:nvSpPr>
        <p:spPr/>
        <p:txBody>
          <a:bodyPr/>
          <a:lstStyle/>
          <a:p>
            <a:r>
              <a:rPr lang="en-US"/>
              <a:t>Normal operators</a:t>
            </a:r>
            <a:endParaRPr lang="en-CA" dirty="0"/>
          </a:p>
        </p:txBody>
      </p:sp>
      <p:sp>
        <p:nvSpPr>
          <p:cNvPr id="5" name="Slide Number Placeholder 4">
            <a:extLst>
              <a:ext uri="{FF2B5EF4-FFF2-40B4-BE49-F238E27FC236}">
                <a16:creationId xmlns:a16="http://schemas.microsoft.com/office/drawing/2014/main" id="{A712F884-D20F-4CA7-AFD8-93C021BF6168}"/>
              </a:ext>
            </a:extLst>
          </p:cNvPr>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6" name="Object 5">
            <a:extLst>
              <a:ext uri="{FF2B5EF4-FFF2-40B4-BE49-F238E27FC236}">
                <a16:creationId xmlns:a16="http://schemas.microsoft.com/office/drawing/2014/main" id="{0B36C360-A1D0-4EF3-9AC0-B4E72606D3F3}"/>
              </a:ext>
            </a:extLst>
          </p:cNvPr>
          <p:cNvGraphicFramePr>
            <a:graphicFrameLocks noChangeAspect="1"/>
          </p:cNvGraphicFramePr>
          <p:nvPr/>
        </p:nvGraphicFramePr>
        <p:xfrm>
          <a:off x="1048876" y="2047082"/>
          <a:ext cx="2332038" cy="1257300"/>
        </p:xfrm>
        <a:graphic>
          <a:graphicData uri="http://schemas.openxmlformats.org/presentationml/2006/ole">
            <mc:AlternateContent xmlns:mc="http://schemas.openxmlformats.org/markup-compatibility/2006">
              <mc:Choice xmlns:v="urn:schemas-microsoft-com:vml" Requires="v">
                <p:oleObj spid="_x0000_s597015" name="Equation" r:id="rId6" imgW="1104840" imgH="596880" progId="Equation.DSMT4">
                  <p:embed/>
                </p:oleObj>
              </mc:Choice>
              <mc:Fallback>
                <p:oleObj name="Equation" r:id="rId6" imgW="1104840" imgH="596880" progId="Equation.DSMT4">
                  <p:embed/>
                  <p:pic>
                    <p:nvPicPr>
                      <p:cNvPr id="6" name="Object 5">
                        <a:extLst>
                          <a:ext uri="{FF2B5EF4-FFF2-40B4-BE49-F238E27FC236}">
                            <a16:creationId xmlns:a16="http://schemas.microsoft.com/office/drawing/2014/main" id="{0B36C360-A1D0-4EF3-9AC0-B4E72606D3F3}"/>
                          </a:ext>
                        </a:extLst>
                      </p:cNvPr>
                      <p:cNvPicPr/>
                      <p:nvPr/>
                    </p:nvPicPr>
                    <p:blipFill>
                      <a:blip r:embed="rId7"/>
                      <a:stretch>
                        <a:fillRect/>
                      </a:stretch>
                    </p:blipFill>
                    <p:spPr>
                      <a:xfrm>
                        <a:off x="1048876" y="2047082"/>
                        <a:ext cx="2332038" cy="12573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5D22A005-8C53-4402-A7E7-3F8C4E9F9BAB}"/>
              </a:ext>
            </a:extLst>
          </p:cNvPr>
          <p:cNvGraphicFramePr>
            <a:graphicFrameLocks noChangeAspect="1"/>
          </p:cNvGraphicFramePr>
          <p:nvPr/>
        </p:nvGraphicFramePr>
        <p:xfrm>
          <a:off x="3682290" y="2032794"/>
          <a:ext cx="4878388" cy="1257300"/>
        </p:xfrm>
        <a:graphic>
          <a:graphicData uri="http://schemas.openxmlformats.org/presentationml/2006/ole">
            <mc:AlternateContent xmlns:mc="http://schemas.openxmlformats.org/markup-compatibility/2006">
              <mc:Choice xmlns:v="urn:schemas-microsoft-com:vml" Requires="v">
                <p:oleObj spid="_x0000_s597016" name="Equation" r:id="rId8" imgW="2311200" imgH="596880" progId="Equation.DSMT4">
                  <p:embed/>
                </p:oleObj>
              </mc:Choice>
              <mc:Fallback>
                <p:oleObj name="Equation" r:id="rId8" imgW="2311200" imgH="596880" progId="Equation.DSMT4">
                  <p:embed/>
                  <p:pic>
                    <p:nvPicPr>
                      <p:cNvPr id="7" name="Object 6">
                        <a:extLst>
                          <a:ext uri="{FF2B5EF4-FFF2-40B4-BE49-F238E27FC236}">
                            <a16:creationId xmlns:a16="http://schemas.microsoft.com/office/drawing/2014/main" id="{5D22A005-8C53-4402-A7E7-3F8C4E9F9BAB}"/>
                          </a:ext>
                        </a:extLst>
                      </p:cNvPr>
                      <p:cNvPicPr/>
                      <p:nvPr/>
                    </p:nvPicPr>
                    <p:blipFill>
                      <a:blip r:embed="rId9"/>
                      <a:stretch>
                        <a:fillRect/>
                      </a:stretch>
                    </p:blipFill>
                    <p:spPr>
                      <a:xfrm>
                        <a:off x="3682290" y="2032794"/>
                        <a:ext cx="4878388" cy="12573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AD1118E-204E-442F-82AD-DD43A41C4A68}"/>
              </a:ext>
            </a:extLst>
          </p:cNvPr>
          <p:cNvGraphicFramePr>
            <a:graphicFrameLocks noChangeAspect="1"/>
          </p:cNvGraphicFramePr>
          <p:nvPr/>
        </p:nvGraphicFramePr>
        <p:xfrm>
          <a:off x="5008895" y="3219359"/>
          <a:ext cx="2036763" cy="508000"/>
        </p:xfrm>
        <a:graphic>
          <a:graphicData uri="http://schemas.openxmlformats.org/presentationml/2006/ole">
            <mc:AlternateContent xmlns:mc="http://schemas.openxmlformats.org/markup-compatibility/2006">
              <mc:Choice xmlns:v="urn:schemas-microsoft-com:vml" Requires="v">
                <p:oleObj spid="_x0000_s597017" name="Equation" r:id="rId10" imgW="965160" imgH="241200" progId="Equation.DSMT4">
                  <p:embed/>
                </p:oleObj>
              </mc:Choice>
              <mc:Fallback>
                <p:oleObj name="Equation" r:id="rId10" imgW="965160" imgH="241200" progId="Equation.DSMT4">
                  <p:embed/>
                  <p:pic>
                    <p:nvPicPr>
                      <p:cNvPr id="8" name="Object 7">
                        <a:extLst>
                          <a:ext uri="{FF2B5EF4-FFF2-40B4-BE49-F238E27FC236}">
                            <a16:creationId xmlns:a16="http://schemas.microsoft.com/office/drawing/2014/main" id="{3AD1118E-204E-442F-82AD-DD43A41C4A68}"/>
                          </a:ext>
                        </a:extLst>
                      </p:cNvPr>
                      <p:cNvPicPr/>
                      <p:nvPr/>
                    </p:nvPicPr>
                    <p:blipFill>
                      <a:blip r:embed="rId11"/>
                      <a:stretch>
                        <a:fillRect/>
                      </a:stretch>
                    </p:blipFill>
                    <p:spPr>
                      <a:xfrm>
                        <a:off x="5008895" y="3219359"/>
                        <a:ext cx="2036763" cy="5080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CD81A67-13D5-4140-88FE-B298EEA7F41D}"/>
              </a:ext>
            </a:extLst>
          </p:cNvPr>
          <p:cNvGraphicFramePr>
            <a:graphicFrameLocks noChangeAspect="1"/>
          </p:cNvGraphicFramePr>
          <p:nvPr>
            <p:extLst>
              <p:ext uri="{D42A27DB-BD31-4B8C-83A1-F6EECF244321}">
                <p14:modId xmlns:p14="http://schemas.microsoft.com/office/powerpoint/2010/main" val="2307515911"/>
              </p:ext>
            </p:extLst>
          </p:nvPr>
        </p:nvGraphicFramePr>
        <p:xfrm>
          <a:off x="304615" y="3670628"/>
          <a:ext cx="2465388" cy="1257300"/>
        </p:xfrm>
        <a:graphic>
          <a:graphicData uri="http://schemas.openxmlformats.org/presentationml/2006/ole">
            <mc:AlternateContent xmlns:mc="http://schemas.openxmlformats.org/markup-compatibility/2006">
              <mc:Choice xmlns:v="urn:schemas-microsoft-com:vml" Requires="v">
                <p:oleObj spid="_x0000_s597018" name="Equation" r:id="rId12" imgW="1168200" imgH="596880" progId="Equation.DSMT4">
                  <p:embed/>
                </p:oleObj>
              </mc:Choice>
              <mc:Fallback>
                <p:oleObj name="Equation" r:id="rId12" imgW="1168200" imgH="596880" progId="Equation.DSMT4">
                  <p:embed/>
                  <p:pic>
                    <p:nvPicPr>
                      <p:cNvPr id="9" name="Object 8">
                        <a:extLst>
                          <a:ext uri="{FF2B5EF4-FFF2-40B4-BE49-F238E27FC236}">
                            <a16:creationId xmlns:a16="http://schemas.microsoft.com/office/drawing/2014/main" id="{0CD81A67-13D5-4140-88FE-B298EEA7F41D}"/>
                          </a:ext>
                        </a:extLst>
                      </p:cNvPr>
                      <p:cNvPicPr/>
                      <p:nvPr/>
                    </p:nvPicPr>
                    <p:blipFill>
                      <a:blip r:embed="rId13"/>
                      <a:stretch>
                        <a:fillRect/>
                      </a:stretch>
                    </p:blipFill>
                    <p:spPr>
                      <a:xfrm>
                        <a:off x="304615" y="3670628"/>
                        <a:ext cx="2465388" cy="12573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B1091B8F-2EB8-41C8-A00B-7D6FB086F515}"/>
              </a:ext>
            </a:extLst>
          </p:cNvPr>
          <p:cNvGraphicFramePr>
            <a:graphicFrameLocks noChangeAspect="1"/>
          </p:cNvGraphicFramePr>
          <p:nvPr>
            <p:extLst>
              <p:ext uri="{D42A27DB-BD31-4B8C-83A1-F6EECF244321}">
                <p14:modId xmlns:p14="http://schemas.microsoft.com/office/powerpoint/2010/main" val="1317471387"/>
              </p:ext>
            </p:extLst>
          </p:nvPr>
        </p:nvGraphicFramePr>
        <p:xfrm>
          <a:off x="2784013" y="3656624"/>
          <a:ext cx="3243263" cy="1257300"/>
        </p:xfrm>
        <a:graphic>
          <a:graphicData uri="http://schemas.openxmlformats.org/presentationml/2006/ole">
            <mc:AlternateContent xmlns:mc="http://schemas.openxmlformats.org/markup-compatibility/2006">
              <mc:Choice xmlns:v="urn:schemas-microsoft-com:vml" Requires="v">
                <p:oleObj spid="_x0000_s597019" name="Equation" r:id="rId14" imgW="1536480" imgH="596880" progId="Equation.DSMT4">
                  <p:embed/>
                </p:oleObj>
              </mc:Choice>
              <mc:Fallback>
                <p:oleObj name="Equation" r:id="rId14" imgW="1536480" imgH="596880" progId="Equation.DSMT4">
                  <p:embed/>
                  <p:pic>
                    <p:nvPicPr>
                      <p:cNvPr id="11" name="Object 10">
                        <a:extLst>
                          <a:ext uri="{FF2B5EF4-FFF2-40B4-BE49-F238E27FC236}">
                            <a16:creationId xmlns:a16="http://schemas.microsoft.com/office/drawing/2014/main" id="{B1091B8F-2EB8-41C8-A00B-7D6FB086F515}"/>
                          </a:ext>
                        </a:extLst>
                      </p:cNvPr>
                      <p:cNvPicPr/>
                      <p:nvPr/>
                    </p:nvPicPr>
                    <p:blipFill>
                      <a:blip r:embed="rId15"/>
                      <a:stretch>
                        <a:fillRect/>
                      </a:stretch>
                    </p:blipFill>
                    <p:spPr>
                      <a:xfrm>
                        <a:off x="2784013" y="3656624"/>
                        <a:ext cx="3243263" cy="12573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F763F091-C7C6-4D0D-B4F0-C27E2ED5AE26}"/>
              </a:ext>
            </a:extLst>
          </p:cNvPr>
          <p:cNvGraphicFramePr>
            <a:graphicFrameLocks noChangeAspect="1"/>
          </p:cNvGraphicFramePr>
          <p:nvPr>
            <p:extLst>
              <p:ext uri="{D42A27DB-BD31-4B8C-83A1-F6EECF244321}">
                <p14:modId xmlns:p14="http://schemas.microsoft.com/office/powerpoint/2010/main" val="2179972757"/>
              </p:ext>
            </p:extLst>
          </p:nvPr>
        </p:nvGraphicFramePr>
        <p:xfrm>
          <a:off x="1204875" y="5220025"/>
          <a:ext cx="2276475" cy="1257300"/>
        </p:xfrm>
        <a:graphic>
          <a:graphicData uri="http://schemas.openxmlformats.org/presentationml/2006/ole">
            <mc:AlternateContent xmlns:mc="http://schemas.openxmlformats.org/markup-compatibility/2006">
              <mc:Choice xmlns:v="urn:schemas-microsoft-com:vml" Requires="v">
                <p:oleObj spid="_x0000_s597020" name="Equation" r:id="rId16" imgW="1079280" imgH="596880" progId="Equation.DSMT4">
                  <p:embed/>
                </p:oleObj>
              </mc:Choice>
              <mc:Fallback>
                <p:oleObj name="Equation" r:id="rId16" imgW="1079280" imgH="596880" progId="Equation.DSMT4">
                  <p:embed/>
                  <p:pic>
                    <p:nvPicPr>
                      <p:cNvPr id="12" name="Object 11">
                        <a:extLst>
                          <a:ext uri="{FF2B5EF4-FFF2-40B4-BE49-F238E27FC236}">
                            <a16:creationId xmlns:a16="http://schemas.microsoft.com/office/drawing/2014/main" id="{F763F091-C7C6-4D0D-B4F0-C27E2ED5AE26}"/>
                          </a:ext>
                        </a:extLst>
                      </p:cNvPr>
                      <p:cNvPicPr/>
                      <p:nvPr/>
                    </p:nvPicPr>
                    <p:blipFill>
                      <a:blip r:embed="rId17"/>
                      <a:stretch>
                        <a:fillRect/>
                      </a:stretch>
                    </p:blipFill>
                    <p:spPr>
                      <a:xfrm>
                        <a:off x="1204875" y="5220025"/>
                        <a:ext cx="2276475" cy="12573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290C8BA8-3DD3-4E4B-B59C-17B94BE96EA7}"/>
              </a:ext>
            </a:extLst>
          </p:cNvPr>
          <p:cNvGraphicFramePr>
            <a:graphicFrameLocks noChangeAspect="1"/>
          </p:cNvGraphicFramePr>
          <p:nvPr>
            <p:extLst>
              <p:ext uri="{D42A27DB-BD31-4B8C-83A1-F6EECF244321}">
                <p14:modId xmlns:p14="http://schemas.microsoft.com/office/powerpoint/2010/main" val="357391623"/>
              </p:ext>
            </p:extLst>
          </p:nvPr>
        </p:nvGraphicFramePr>
        <p:xfrm>
          <a:off x="6179861" y="4476659"/>
          <a:ext cx="1258887" cy="2220913"/>
        </p:xfrm>
        <a:graphic>
          <a:graphicData uri="http://schemas.openxmlformats.org/presentationml/2006/ole">
            <mc:AlternateContent xmlns:mc="http://schemas.openxmlformats.org/markup-compatibility/2006">
              <mc:Choice xmlns:v="urn:schemas-microsoft-com:vml" Requires="v">
                <p:oleObj spid="_x0000_s597021" name="Equation" r:id="rId18" imgW="596880" imgH="1054080" progId="Equation.DSMT4">
                  <p:embed/>
                </p:oleObj>
              </mc:Choice>
              <mc:Fallback>
                <p:oleObj name="Equation" r:id="rId18" imgW="596880" imgH="1054080" progId="Equation.DSMT4">
                  <p:embed/>
                  <p:pic>
                    <p:nvPicPr>
                      <p:cNvPr id="14" name="Object 13">
                        <a:extLst>
                          <a:ext uri="{FF2B5EF4-FFF2-40B4-BE49-F238E27FC236}">
                            <a16:creationId xmlns:a16="http://schemas.microsoft.com/office/drawing/2014/main" id="{290C8BA8-3DD3-4E4B-B59C-17B94BE96EA7}"/>
                          </a:ext>
                        </a:extLst>
                      </p:cNvPr>
                      <p:cNvPicPr/>
                      <p:nvPr/>
                    </p:nvPicPr>
                    <p:blipFill>
                      <a:blip r:embed="rId19"/>
                      <a:stretch>
                        <a:fillRect/>
                      </a:stretch>
                    </p:blipFill>
                    <p:spPr>
                      <a:xfrm>
                        <a:off x="6179861" y="4476659"/>
                        <a:ext cx="1258887" cy="2220913"/>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F49E6DA5-570A-490D-99C9-C32ABF69C9A7}"/>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70608025"/>
      </p:ext>
    </p:extLst>
  </p:cSld>
  <p:clrMapOvr>
    <a:masterClrMapping/>
  </p:clrMapOvr>
  <mc:AlternateContent xmlns:mc="http://schemas.openxmlformats.org/markup-compatibility/2006">
    <mc:Choice xmlns:p14="http://schemas.microsoft.com/office/powerpoint/2010/main" Requires="p14">
      <p:transition spd="slow" p14:dur="2000" advTm="57683"/>
    </mc:Choice>
    <mc:Fallback>
      <p:transition spd="slow" advTm="57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8A08-597A-462B-9673-F024C1FDE93B}"/>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C73D7D53-22B3-43E9-A403-C87E437CB57E}"/>
              </a:ext>
            </a:extLst>
          </p:cNvPr>
          <p:cNvSpPr>
            <a:spLocks noGrp="1"/>
          </p:cNvSpPr>
          <p:nvPr>
            <p:ph idx="1"/>
          </p:nvPr>
        </p:nvSpPr>
        <p:spPr/>
        <p:txBody>
          <a:bodyPr/>
          <a:lstStyle/>
          <a:p>
            <a:r>
              <a:rPr lang="en-US" dirty="0"/>
              <a:t>Thus, we have that for </a:t>
            </a:r>
          </a:p>
        </p:txBody>
      </p:sp>
      <p:sp>
        <p:nvSpPr>
          <p:cNvPr id="4" name="Footer Placeholder 3">
            <a:extLst>
              <a:ext uri="{FF2B5EF4-FFF2-40B4-BE49-F238E27FC236}">
                <a16:creationId xmlns:a16="http://schemas.microsoft.com/office/drawing/2014/main" id="{FFFC3EB2-CDD5-4450-8FE6-1D1E780DA76D}"/>
              </a:ext>
            </a:extLst>
          </p:cNvPr>
          <p:cNvSpPr>
            <a:spLocks noGrp="1"/>
          </p:cNvSpPr>
          <p:nvPr>
            <p:ph type="ftr" sz="quarter" idx="11"/>
          </p:nvPr>
        </p:nvSpPr>
        <p:spPr/>
        <p:txBody>
          <a:bodyPr/>
          <a:lstStyle/>
          <a:p>
            <a:r>
              <a:rPr lang="en-US"/>
              <a:t>Normal operators</a:t>
            </a:r>
            <a:endParaRPr lang="en-CA" dirty="0"/>
          </a:p>
        </p:txBody>
      </p:sp>
      <p:sp>
        <p:nvSpPr>
          <p:cNvPr id="5" name="Slide Number Placeholder 4">
            <a:extLst>
              <a:ext uri="{FF2B5EF4-FFF2-40B4-BE49-F238E27FC236}">
                <a16:creationId xmlns:a16="http://schemas.microsoft.com/office/drawing/2014/main" id="{A712F884-D20F-4CA7-AFD8-93C021BF6168}"/>
              </a:ext>
            </a:extLst>
          </p:cNvPr>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6" name="Object 5">
            <a:extLst>
              <a:ext uri="{FF2B5EF4-FFF2-40B4-BE49-F238E27FC236}">
                <a16:creationId xmlns:a16="http://schemas.microsoft.com/office/drawing/2014/main" id="{0B36C360-A1D0-4EF3-9AC0-B4E72606D3F3}"/>
              </a:ext>
            </a:extLst>
          </p:cNvPr>
          <p:cNvGraphicFramePr>
            <a:graphicFrameLocks noChangeAspect="1"/>
          </p:cNvGraphicFramePr>
          <p:nvPr>
            <p:extLst>
              <p:ext uri="{D42A27DB-BD31-4B8C-83A1-F6EECF244321}">
                <p14:modId xmlns:p14="http://schemas.microsoft.com/office/powerpoint/2010/main" val="3343045612"/>
              </p:ext>
            </p:extLst>
          </p:nvPr>
        </p:nvGraphicFramePr>
        <p:xfrm>
          <a:off x="686950" y="2216059"/>
          <a:ext cx="2332038" cy="1257300"/>
        </p:xfrm>
        <a:graphic>
          <a:graphicData uri="http://schemas.openxmlformats.org/presentationml/2006/ole">
            <mc:AlternateContent xmlns:mc="http://schemas.openxmlformats.org/markup-compatibility/2006">
              <mc:Choice xmlns:v="urn:schemas-microsoft-com:vml" Requires="v">
                <p:oleObj spid="_x0000_s598027" name="Equation" r:id="rId6" imgW="1104840" imgH="596880" progId="Equation.DSMT4">
                  <p:embed/>
                </p:oleObj>
              </mc:Choice>
              <mc:Fallback>
                <p:oleObj name="Equation" r:id="rId6" imgW="1104840" imgH="596880" progId="Equation.DSMT4">
                  <p:embed/>
                  <p:pic>
                    <p:nvPicPr>
                      <p:cNvPr id="6" name="Object 5">
                        <a:extLst>
                          <a:ext uri="{FF2B5EF4-FFF2-40B4-BE49-F238E27FC236}">
                            <a16:creationId xmlns:a16="http://schemas.microsoft.com/office/drawing/2014/main" id="{0B36C360-A1D0-4EF3-9AC0-B4E72606D3F3}"/>
                          </a:ext>
                        </a:extLst>
                      </p:cNvPr>
                      <p:cNvPicPr/>
                      <p:nvPr/>
                    </p:nvPicPr>
                    <p:blipFill>
                      <a:blip r:embed="rId7"/>
                      <a:stretch>
                        <a:fillRect/>
                      </a:stretch>
                    </p:blipFill>
                    <p:spPr>
                      <a:xfrm>
                        <a:off x="686950" y="2216059"/>
                        <a:ext cx="2332038" cy="12573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5D22A005-8C53-4402-A7E7-3F8C4E9F9BAB}"/>
              </a:ext>
            </a:extLst>
          </p:cNvPr>
          <p:cNvGraphicFramePr>
            <a:graphicFrameLocks noChangeAspect="1"/>
          </p:cNvGraphicFramePr>
          <p:nvPr>
            <p:extLst>
              <p:ext uri="{D42A27DB-BD31-4B8C-83A1-F6EECF244321}">
                <p14:modId xmlns:p14="http://schemas.microsoft.com/office/powerpoint/2010/main" val="1190680119"/>
              </p:ext>
            </p:extLst>
          </p:nvPr>
        </p:nvGraphicFramePr>
        <p:xfrm>
          <a:off x="1526624" y="3762353"/>
          <a:ext cx="2974975" cy="2379663"/>
        </p:xfrm>
        <a:graphic>
          <a:graphicData uri="http://schemas.openxmlformats.org/presentationml/2006/ole">
            <mc:AlternateContent xmlns:mc="http://schemas.openxmlformats.org/markup-compatibility/2006">
              <mc:Choice xmlns:v="urn:schemas-microsoft-com:vml" Requires="v">
                <p:oleObj spid="_x0000_s598028" name="Equation" r:id="rId8" imgW="1409400" imgH="1130040" progId="Equation.DSMT4">
                  <p:embed/>
                </p:oleObj>
              </mc:Choice>
              <mc:Fallback>
                <p:oleObj name="Equation" r:id="rId8" imgW="1409400" imgH="1130040" progId="Equation.DSMT4">
                  <p:embed/>
                  <p:pic>
                    <p:nvPicPr>
                      <p:cNvPr id="7" name="Object 6">
                        <a:extLst>
                          <a:ext uri="{FF2B5EF4-FFF2-40B4-BE49-F238E27FC236}">
                            <a16:creationId xmlns:a16="http://schemas.microsoft.com/office/drawing/2014/main" id="{5D22A005-8C53-4402-A7E7-3F8C4E9F9BAB}"/>
                          </a:ext>
                        </a:extLst>
                      </p:cNvPr>
                      <p:cNvPicPr/>
                      <p:nvPr/>
                    </p:nvPicPr>
                    <p:blipFill>
                      <a:blip r:embed="rId9"/>
                      <a:stretch>
                        <a:fillRect/>
                      </a:stretch>
                    </p:blipFill>
                    <p:spPr>
                      <a:xfrm>
                        <a:off x="1526624" y="3762353"/>
                        <a:ext cx="2974975" cy="2379663"/>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3ECDD77C-91A3-484F-9824-3D50CB1476C1}"/>
              </a:ext>
            </a:extLst>
          </p:cNvPr>
          <p:cNvGraphicFramePr>
            <a:graphicFrameLocks noChangeAspect="1"/>
          </p:cNvGraphicFramePr>
          <p:nvPr>
            <p:extLst>
              <p:ext uri="{D42A27DB-BD31-4B8C-83A1-F6EECF244321}">
                <p14:modId xmlns:p14="http://schemas.microsoft.com/office/powerpoint/2010/main" val="1647473668"/>
              </p:ext>
            </p:extLst>
          </p:nvPr>
        </p:nvGraphicFramePr>
        <p:xfrm>
          <a:off x="4752571" y="4323535"/>
          <a:ext cx="2063750" cy="1257300"/>
        </p:xfrm>
        <a:graphic>
          <a:graphicData uri="http://schemas.openxmlformats.org/presentationml/2006/ole">
            <mc:AlternateContent xmlns:mc="http://schemas.openxmlformats.org/markup-compatibility/2006">
              <mc:Choice xmlns:v="urn:schemas-microsoft-com:vml" Requires="v">
                <p:oleObj spid="_x0000_s598029" name="Equation" r:id="rId10" imgW="977760" imgH="596880" progId="Equation.DSMT4">
                  <p:embed/>
                </p:oleObj>
              </mc:Choice>
              <mc:Fallback>
                <p:oleObj name="Equation" r:id="rId10" imgW="977760" imgH="596880" progId="Equation.DSMT4">
                  <p:embed/>
                  <p:pic>
                    <p:nvPicPr>
                      <p:cNvPr id="7" name="Object 6">
                        <a:extLst>
                          <a:ext uri="{FF2B5EF4-FFF2-40B4-BE49-F238E27FC236}">
                            <a16:creationId xmlns:a16="http://schemas.microsoft.com/office/drawing/2014/main" id="{5D22A005-8C53-4402-A7E7-3F8C4E9F9BAB}"/>
                          </a:ext>
                        </a:extLst>
                      </p:cNvPr>
                      <p:cNvPicPr/>
                      <p:nvPr/>
                    </p:nvPicPr>
                    <p:blipFill>
                      <a:blip r:embed="rId11"/>
                      <a:stretch>
                        <a:fillRect/>
                      </a:stretch>
                    </p:blipFill>
                    <p:spPr>
                      <a:xfrm>
                        <a:off x="4752571" y="4323535"/>
                        <a:ext cx="2063750" cy="1257300"/>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5D1E4628-C906-40D1-9A61-32D0696E4F4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54255094"/>
      </p:ext>
    </p:extLst>
  </p:cSld>
  <p:clrMapOvr>
    <a:masterClrMapping/>
  </p:clrMapOvr>
  <mc:AlternateContent xmlns:mc="http://schemas.openxmlformats.org/markup-compatibility/2006">
    <mc:Choice xmlns:p14="http://schemas.microsoft.com/office/powerpoint/2010/main" Requires="p14">
      <p:transition spd="slow" p14:dur="2000" advTm="61955"/>
    </mc:Choice>
    <mc:Fallback>
      <p:transition spd="slow" advTm="61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Consider this data:</a:t>
            </a:r>
          </a:p>
          <a:p>
            <a:pPr lvl="1"/>
            <a:r>
              <a:rPr lang="en-US" dirty="0"/>
              <a:t>There appears to be a relationship between the variables</a:t>
            </a:r>
          </a:p>
          <a:p>
            <a:pPr lvl="1"/>
            <a:r>
              <a:rPr lang="en-US" dirty="0"/>
              <a:t>Principal component analysis allows you to find this by:</a:t>
            </a:r>
          </a:p>
          <a:p>
            <a:endParaRPr lang="en-US" dirty="0"/>
          </a:p>
          <a:p>
            <a:endParaRPr lang="en-US" dirty="0"/>
          </a:p>
        </p:txBody>
      </p:sp>
      <p:sp>
        <p:nvSpPr>
          <p:cNvPr id="4" name="Footer Placeholder 3"/>
          <p:cNvSpPr>
            <a:spLocks noGrp="1"/>
          </p:cNvSpPr>
          <p:nvPr>
            <p:ph type="ftr" sz="quarter" idx="11"/>
          </p:nvPr>
        </p:nvSpPr>
        <p:spPr/>
        <p:txBody>
          <a:bodyPr/>
          <a:lstStyle/>
          <a:p>
            <a:r>
              <a:rPr lang="en-US"/>
              <a:t>Normal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a:p>
        </p:txBody>
      </p:sp>
      <p:sp>
        <p:nvSpPr>
          <p:cNvPr id="17" name="TextBox 16">
            <a:extLst>
              <a:ext uri="{FF2B5EF4-FFF2-40B4-BE49-F238E27FC236}">
                <a16:creationId xmlns:a16="http://schemas.microsoft.com/office/drawing/2014/main" id="{79BFF9FB-24ED-4FD2-B58D-D792BC2D494D}"/>
              </a:ext>
            </a:extLst>
          </p:cNvPr>
          <p:cNvSpPr txBox="1"/>
          <p:nvPr/>
        </p:nvSpPr>
        <p:spPr>
          <a:xfrm>
            <a:off x="5088828" y="6412468"/>
            <a:ext cx="2822698" cy="369332"/>
          </a:xfrm>
          <a:prstGeom prst="rect">
            <a:avLst/>
          </a:prstGeom>
          <a:noFill/>
        </p:spPr>
        <p:txBody>
          <a:bodyPr wrap="square">
            <a:spAutoFit/>
          </a:bodyPr>
          <a:lstStyle/>
          <a:p>
            <a:r>
              <a:rPr lang="en-US" dirty="0">
                <a:solidFill>
                  <a:schemeClr val="tx1">
                    <a:lumMod val="50000"/>
                    <a:lumOff val="50000"/>
                  </a:schemeClr>
                </a:solidFill>
              </a:rPr>
              <a:t>Wikipedia user: </a:t>
            </a:r>
            <a:r>
              <a:rPr lang="en-US" dirty="0" err="1">
                <a:solidFill>
                  <a:schemeClr val="tx1">
                    <a:lumMod val="50000"/>
                    <a:lumOff val="50000"/>
                  </a:schemeClr>
                </a:solidFill>
              </a:rPr>
              <a:t>Nicoguaro</a:t>
            </a:r>
            <a:endParaRPr lang="en-US" dirty="0">
              <a:solidFill>
                <a:schemeClr val="tx1">
                  <a:lumMod val="50000"/>
                  <a:lumOff val="50000"/>
                </a:schemeClr>
              </a:solidFill>
            </a:endParaRPr>
          </a:p>
        </p:txBody>
      </p:sp>
      <p:sp>
        <p:nvSpPr>
          <p:cNvPr id="19" name="TextBox 18">
            <a:extLst>
              <a:ext uri="{FF2B5EF4-FFF2-40B4-BE49-F238E27FC236}">
                <a16:creationId xmlns:a16="http://schemas.microsoft.com/office/drawing/2014/main" id="{BF13C3A8-92AB-4EFE-9BB3-15BA82849B1E}"/>
              </a:ext>
            </a:extLst>
          </p:cNvPr>
          <p:cNvSpPr txBox="1"/>
          <p:nvPr/>
        </p:nvSpPr>
        <p:spPr>
          <a:xfrm>
            <a:off x="4251252" y="2918963"/>
            <a:ext cx="4740348" cy="1815882"/>
          </a:xfrm>
          <a:prstGeom prst="rect">
            <a:avLst/>
          </a:prstGeom>
          <a:noFill/>
        </p:spPr>
        <p:txBody>
          <a:bodyPr wrap="square">
            <a:spAutoFit/>
          </a:bodyPr>
          <a:lstStyle/>
          <a:p>
            <a:pPr marL="228600" indent="-228600">
              <a:spcBef>
                <a:spcPct val="20000"/>
              </a:spcBef>
              <a:buFont typeface="Arial" panose="020B0604020202020204" pitchFamily="34" charset="0"/>
              <a:buChar char="•"/>
              <a:defRPr/>
            </a:pP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Calculating the covariance matrix</a:t>
            </a:r>
          </a:p>
          <a:p>
            <a:pPr marL="228600" indent="-228600">
              <a:spcBef>
                <a:spcPct val="20000"/>
              </a:spcBef>
              <a:buFont typeface="Arial" panose="020B0604020202020204" pitchFamily="34" charset="0"/>
              <a:buChar char="•"/>
              <a:defRPr/>
            </a:pP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Finding the normalized eigenvectors</a:t>
            </a:r>
          </a:p>
          <a:p>
            <a:pPr marL="228600" indent="-228600">
              <a:spcBef>
                <a:spcPct val="20000"/>
              </a:spcBef>
              <a:buFont typeface="Arial" panose="020B0604020202020204" pitchFamily="34" charset="0"/>
              <a:buChar char="•"/>
              <a:defRPr/>
            </a:pPr>
            <a:r>
              <a:rPr lang="en-US" sz="2000" dirty="0">
                <a:solidFill>
                  <a:prstClr val="white"/>
                </a:solidFill>
                <a:latin typeface="Cambria" panose="02040503050406030204" pitchFamily="18" charset="0"/>
                <a:ea typeface="Cambria" panose="02040503050406030204" pitchFamily="18" charset="0"/>
                <a:cs typeface="Times New Roman" panose="02020603050405020304" pitchFamily="18" charset="0"/>
              </a:rPr>
              <a:t>Multiplying each eigenvector by its corresponding eigenvalue</a:t>
            </a:r>
          </a:p>
          <a:p>
            <a:pPr marL="228600" indent="-228600">
              <a:spcBef>
                <a:spcPct val="20000"/>
              </a:spcBef>
              <a:buFont typeface="Arial" panose="020B0604020202020204" pitchFamily="34" charset="0"/>
              <a:buChar char="•"/>
              <a:defRPr/>
            </a:pP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Transposing them to the center of mass</a:t>
            </a:r>
          </a:p>
        </p:txBody>
      </p:sp>
      <p:pic>
        <p:nvPicPr>
          <p:cNvPr id="5" name="Picture 4">
            <a:extLst>
              <a:ext uri="{FF2B5EF4-FFF2-40B4-BE49-F238E27FC236}">
                <a16:creationId xmlns:a16="http://schemas.microsoft.com/office/drawing/2014/main" id="{5FE3E359-AEAE-4AAA-941F-B296FD37BDB4}"/>
              </a:ext>
            </a:extLst>
          </p:cNvPr>
          <p:cNvPicPr>
            <a:picLocks noChangeAspect="1"/>
          </p:cNvPicPr>
          <p:nvPr/>
        </p:nvPicPr>
        <p:blipFill>
          <a:blip r:embed="rId5"/>
          <a:stretch>
            <a:fillRect/>
          </a:stretch>
        </p:blipFill>
        <p:spPr>
          <a:xfrm>
            <a:off x="333491" y="3004827"/>
            <a:ext cx="3721682" cy="3700773"/>
          </a:xfrm>
          <a:prstGeom prst="rect">
            <a:avLst/>
          </a:prstGeom>
        </p:spPr>
      </p:pic>
      <p:grpSp>
        <p:nvGrpSpPr>
          <p:cNvPr id="570402" name="Group 570401">
            <a:extLst>
              <a:ext uri="{FF2B5EF4-FFF2-40B4-BE49-F238E27FC236}">
                <a16:creationId xmlns:a16="http://schemas.microsoft.com/office/drawing/2014/main" id="{8E807A20-712C-41BE-BA33-C3D857081737}"/>
              </a:ext>
            </a:extLst>
          </p:cNvPr>
          <p:cNvGrpSpPr/>
          <p:nvPr/>
        </p:nvGrpSpPr>
        <p:grpSpPr>
          <a:xfrm>
            <a:off x="1892196" y="5239686"/>
            <a:ext cx="241095" cy="140194"/>
            <a:chOff x="1899271" y="5234679"/>
            <a:chExt cx="241095" cy="140194"/>
          </a:xfrm>
        </p:grpSpPr>
        <p:cxnSp>
          <p:nvCxnSpPr>
            <p:cNvPr id="21" name="Straight Arrow Connector 20">
              <a:extLst>
                <a:ext uri="{FF2B5EF4-FFF2-40B4-BE49-F238E27FC236}">
                  <a16:creationId xmlns:a16="http://schemas.microsoft.com/office/drawing/2014/main" id="{C25169B4-85A7-486E-89BF-4CA857CA5D2A}"/>
                </a:ext>
              </a:extLst>
            </p:cNvPr>
            <p:cNvCxnSpPr>
              <a:cxnSpLocks/>
            </p:cNvCxnSpPr>
            <p:nvPr/>
          </p:nvCxnSpPr>
          <p:spPr>
            <a:xfrm flipV="1">
              <a:off x="1997673" y="5263980"/>
              <a:ext cx="142693" cy="1108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28A23BA-EC96-4D31-984B-CB9BF7BBC763}"/>
                </a:ext>
              </a:extLst>
            </p:cNvPr>
            <p:cNvCxnSpPr>
              <a:cxnSpLocks/>
            </p:cNvCxnSpPr>
            <p:nvPr/>
          </p:nvCxnSpPr>
          <p:spPr>
            <a:xfrm flipH="1" flipV="1">
              <a:off x="1899271" y="5234679"/>
              <a:ext cx="110282" cy="1347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6837B5AD-177F-41D3-B808-E71F786B2837}"/>
              </a:ext>
            </a:extLst>
          </p:cNvPr>
          <p:cNvGrpSpPr/>
          <p:nvPr/>
        </p:nvGrpSpPr>
        <p:grpSpPr>
          <a:xfrm>
            <a:off x="1790553" y="4935524"/>
            <a:ext cx="786291" cy="438925"/>
            <a:chOff x="1961488" y="5090859"/>
            <a:chExt cx="786291" cy="438925"/>
          </a:xfrm>
        </p:grpSpPr>
        <p:cxnSp>
          <p:nvCxnSpPr>
            <p:cNvPr id="27" name="Straight Arrow Connector 26">
              <a:extLst>
                <a:ext uri="{FF2B5EF4-FFF2-40B4-BE49-F238E27FC236}">
                  <a16:creationId xmlns:a16="http://schemas.microsoft.com/office/drawing/2014/main" id="{27F83AC4-107F-4E20-9906-2CC851310BC2}"/>
                </a:ext>
              </a:extLst>
            </p:cNvPr>
            <p:cNvCxnSpPr>
              <a:cxnSpLocks/>
            </p:cNvCxnSpPr>
            <p:nvPr/>
          </p:nvCxnSpPr>
          <p:spPr>
            <a:xfrm flipV="1">
              <a:off x="2162563" y="5090859"/>
              <a:ext cx="585216" cy="4389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82C0091-FB2D-40F0-BD08-DD178E7F5A05}"/>
                </a:ext>
              </a:extLst>
            </p:cNvPr>
            <p:cNvCxnSpPr>
              <a:cxnSpLocks/>
            </p:cNvCxnSpPr>
            <p:nvPr/>
          </p:nvCxnSpPr>
          <p:spPr>
            <a:xfrm rot="16200000" flipV="1">
              <a:off x="1924912" y="5273752"/>
              <a:ext cx="292608" cy="2194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A557DC20-87DF-4E13-8B77-FFB9F6A008E7}"/>
              </a:ext>
            </a:extLst>
          </p:cNvPr>
          <p:cNvGrpSpPr/>
          <p:nvPr/>
        </p:nvGrpSpPr>
        <p:grpSpPr>
          <a:xfrm>
            <a:off x="1805211" y="4566648"/>
            <a:ext cx="786291" cy="438925"/>
            <a:chOff x="1961488" y="5090859"/>
            <a:chExt cx="786291" cy="438925"/>
          </a:xfrm>
        </p:grpSpPr>
        <p:cxnSp>
          <p:nvCxnSpPr>
            <p:cNvPr id="37" name="Straight Arrow Connector 36">
              <a:extLst>
                <a:ext uri="{FF2B5EF4-FFF2-40B4-BE49-F238E27FC236}">
                  <a16:creationId xmlns:a16="http://schemas.microsoft.com/office/drawing/2014/main" id="{03105BE8-6B43-4102-8D48-9B80152AD3A3}"/>
                </a:ext>
              </a:extLst>
            </p:cNvPr>
            <p:cNvCxnSpPr>
              <a:cxnSpLocks/>
            </p:cNvCxnSpPr>
            <p:nvPr/>
          </p:nvCxnSpPr>
          <p:spPr>
            <a:xfrm flipV="1">
              <a:off x="2162563" y="5090859"/>
              <a:ext cx="585216" cy="4389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42C6DEB-1CCA-4A14-9A67-0F007DB988BD}"/>
                </a:ext>
              </a:extLst>
            </p:cNvPr>
            <p:cNvCxnSpPr>
              <a:cxnSpLocks/>
            </p:cNvCxnSpPr>
            <p:nvPr/>
          </p:nvCxnSpPr>
          <p:spPr>
            <a:xfrm rot="16200000" flipV="1">
              <a:off x="1924912" y="5273752"/>
              <a:ext cx="292608" cy="2194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570407" name="Audio 570406">
            <a:hlinkClick r:id="" action="ppaction://media"/>
            <a:extLst>
              <a:ext uri="{FF2B5EF4-FFF2-40B4-BE49-F238E27FC236}">
                <a16:creationId xmlns:a16="http://schemas.microsoft.com/office/drawing/2014/main" id="{C2DE76CC-5E4A-411D-9B3F-7D898EC9762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46883827"/>
      </p:ext>
    </p:extLst>
  </p:cSld>
  <p:clrMapOvr>
    <a:masterClrMapping/>
  </p:clrMapOvr>
  <mc:AlternateContent xmlns:mc="http://schemas.openxmlformats.org/markup-compatibility/2006">
    <mc:Choice xmlns:p14="http://schemas.microsoft.com/office/powerpoint/2010/main" Requires="p14">
      <p:transition spd="slow" p14:dur="2000" advTm="1617"/>
    </mc:Choice>
    <mc:Fallback>
      <p:transition spd="slow" advTm="1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040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704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570402"/>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1"/>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7040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Consider a mass that has multiple stresses placed up on it</a:t>
            </a:r>
          </a:p>
          <a:p>
            <a:pPr lvl="1"/>
            <a:r>
              <a:rPr lang="en-US" dirty="0"/>
              <a:t>The principal directions of the stress can be found by finding the eigenvalues and eigenvectors of the stress tensor</a:t>
            </a:r>
          </a:p>
        </p:txBody>
      </p:sp>
      <p:sp>
        <p:nvSpPr>
          <p:cNvPr id="4" name="Footer Placeholder 3"/>
          <p:cNvSpPr>
            <a:spLocks noGrp="1"/>
          </p:cNvSpPr>
          <p:nvPr>
            <p:ph type="ftr" sz="quarter" idx="11"/>
          </p:nvPr>
        </p:nvSpPr>
        <p:spPr/>
        <p:txBody>
          <a:bodyPr/>
          <a:lstStyle/>
          <a:p>
            <a:r>
              <a:rPr lang="en-US"/>
              <a:t>Normal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sp>
        <p:nvSpPr>
          <p:cNvPr id="17" name="TextBox 16">
            <a:extLst>
              <a:ext uri="{FF2B5EF4-FFF2-40B4-BE49-F238E27FC236}">
                <a16:creationId xmlns:a16="http://schemas.microsoft.com/office/drawing/2014/main" id="{79BFF9FB-24ED-4FD2-B58D-D792BC2D494D}"/>
              </a:ext>
            </a:extLst>
          </p:cNvPr>
          <p:cNvSpPr txBox="1"/>
          <p:nvPr/>
        </p:nvSpPr>
        <p:spPr>
          <a:xfrm>
            <a:off x="5088828" y="6412468"/>
            <a:ext cx="2959356" cy="369332"/>
          </a:xfrm>
          <a:prstGeom prst="rect">
            <a:avLst/>
          </a:prstGeom>
          <a:noFill/>
        </p:spPr>
        <p:txBody>
          <a:bodyPr wrap="square">
            <a:spAutoFit/>
          </a:bodyPr>
          <a:lstStyle/>
          <a:p>
            <a:r>
              <a:rPr lang="en-US" dirty="0">
                <a:solidFill>
                  <a:schemeClr val="tx1">
                    <a:lumMod val="50000"/>
                    <a:lumOff val="50000"/>
                  </a:schemeClr>
                </a:solidFill>
              </a:rPr>
              <a:t>Wikipedia user: </a:t>
            </a:r>
            <a:r>
              <a:rPr lang="en-US" dirty="0" err="1">
                <a:solidFill>
                  <a:schemeClr val="tx1">
                    <a:lumMod val="50000"/>
                    <a:lumOff val="50000"/>
                  </a:schemeClr>
                </a:solidFill>
              </a:rPr>
              <a:t>Nevit</a:t>
            </a:r>
            <a:r>
              <a:rPr lang="en-US" dirty="0">
                <a:solidFill>
                  <a:schemeClr val="tx1">
                    <a:lumMod val="50000"/>
                    <a:lumOff val="50000"/>
                  </a:schemeClr>
                </a:solidFill>
              </a:rPr>
              <a:t> </a:t>
            </a:r>
            <a:r>
              <a:rPr lang="en-US" dirty="0" err="1">
                <a:solidFill>
                  <a:schemeClr val="tx1">
                    <a:lumMod val="50000"/>
                    <a:lumOff val="50000"/>
                  </a:schemeClr>
                </a:solidFill>
              </a:rPr>
              <a:t>Dilmen</a:t>
            </a:r>
            <a:endParaRPr lang="en-US" dirty="0">
              <a:solidFill>
                <a:schemeClr val="tx1">
                  <a:lumMod val="50000"/>
                  <a:lumOff val="50000"/>
                </a:schemeClr>
              </a:solidFill>
            </a:endParaRPr>
          </a:p>
        </p:txBody>
      </p:sp>
      <p:sp>
        <p:nvSpPr>
          <p:cNvPr id="19" name="TextBox 18">
            <a:extLst>
              <a:ext uri="{FF2B5EF4-FFF2-40B4-BE49-F238E27FC236}">
                <a16:creationId xmlns:a16="http://schemas.microsoft.com/office/drawing/2014/main" id="{BF13C3A8-92AB-4EFE-9BB3-15BA82849B1E}"/>
              </a:ext>
            </a:extLst>
          </p:cNvPr>
          <p:cNvSpPr txBox="1"/>
          <p:nvPr/>
        </p:nvSpPr>
        <p:spPr>
          <a:xfrm>
            <a:off x="4251252" y="2918963"/>
            <a:ext cx="4740348" cy="707886"/>
          </a:xfrm>
          <a:prstGeom prst="rect">
            <a:avLst/>
          </a:prstGeom>
          <a:noFill/>
        </p:spPr>
        <p:txBody>
          <a:bodyPr wrap="square">
            <a:spAutoFit/>
          </a:bodyPr>
          <a:lstStyle/>
          <a:p>
            <a:pPr marL="228600" indent="-228600">
              <a:spcBef>
                <a:spcPct val="20000"/>
              </a:spcBef>
              <a:buFont typeface="Arial" panose="020B0604020202020204" pitchFamily="34" charset="0"/>
              <a:buChar char="•"/>
              <a:defRPr/>
            </a:pP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Often the stress can be modeled on only</a:t>
            </a:r>
            <a:b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b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the largest of these eigenvalues</a:t>
            </a:r>
          </a:p>
        </p:txBody>
      </p:sp>
      <p:pic>
        <p:nvPicPr>
          <p:cNvPr id="590850" name="Picture 2">
            <a:extLst>
              <a:ext uri="{FF2B5EF4-FFF2-40B4-BE49-F238E27FC236}">
                <a16:creationId xmlns:a16="http://schemas.microsoft.com/office/drawing/2014/main" id="{AC642BBE-C39B-4AB4-A22D-36BB8C3039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640" y="3215541"/>
            <a:ext cx="3840612" cy="2880459"/>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C61F4C62-9DA4-419E-8133-E143735EE13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69428273"/>
      </p:ext>
    </p:extLst>
  </p:cSld>
  <p:clrMapOvr>
    <a:masterClrMapping/>
  </p:clrMapOvr>
  <mc:AlternateContent xmlns:mc="http://schemas.openxmlformats.org/markup-compatibility/2006">
    <mc:Choice xmlns:p14="http://schemas.microsoft.com/office/powerpoint/2010/main" Requires="p14">
      <p:transition spd="slow" p14:dur="2000" advTm="47514"/>
    </mc:Choice>
    <mc:Fallback>
      <p:transition spd="slow" advTm="47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Given a load-bearing structure</a:t>
            </a:r>
          </a:p>
          <a:p>
            <a:pPr lvl="1"/>
            <a:r>
              <a:rPr lang="en-US" dirty="0"/>
              <a:t>When the structure is placed under a load, the structure not only bears the load, but also buckles under that load, thus changing its shape</a:t>
            </a:r>
          </a:p>
        </p:txBody>
      </p:sp>
      <p:sp>
        <p:nvSpPr>
          <p:cNvPr id="4" name="Footer Placeholder 3"/>
          <p:cNvSpPr>
            <a:spLocks noGrp="1"/>
          </p:cNvSpPr>
          <p:nvPr>
            <p:ph type="ftr" sz="quarter" idx="11"/>
          </p:nvPr>
        </p:nvSpPr>
        <p:spPr/>
        <p:txBody>
          <a:bodyPr/>
          <a:lstStyle/>
          <a:p>
            <a:r>
              <a:rPr lang="en-US"/>
              <a:t>Normal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sp>
        <p:nvSpPr>
          <p:cNvPr id="17" name="TextBox 16">
            <a:extLst>
              <a:ext uri="{FF2B5EF4-FFF2-40B4-BE49-F238E27FC236}">
                <a16:creationId xmlns:a16="http://schemas.microsoft.com/office/drawing/2014/main" id="{79BFF9FB-24ED-4FD2-B58D-D792BC2D494D}"/>
              </a:ext>
            </a:extLst>
          </p:cNvPr>
          <p:cNvSpPr txBox="1"/>
          <p:nvPr/>
        </p:nvSpPr>
        <p:spPr>
          <a:xfrm>
            <a:off x="5088828" y="6412468"/>
            <a:ext cx="3216972" cy="369332"/>
          </a:xfrm>
          <a:prstGeom prst="rect">
            <a:avLst/>
          </a:prstGeom>
          <a:noFill/>
        </p:spPr>
        <p:txBody>
          <a:bodyPr wrap="square">
            <a:spAutoFit/>
          </a:bodyPr>
          <a:lstStyle/>
          <a:p>
            <a:r>
              <a:rPr lang="en-US" dirty="0">
                <a:solidFill>
                  <a:schemeClr val="tx1">
                    <a:lumMod val="50000"/>
                    <a:lumOff val="50000"/>
                  </a:schemeClr>
                </a:solidFill>
              </a:rPr>
              <a:t>Wikipedia user: Grahams Child</a:t>
            </a:r>
          </a:p>
        </p:txBody>
      </p:sp>
      <p:sp>
        <p:nvSpPr>
          <p:cNvPr id="19" name="TextBox 18">
            <a:extLst>
              <a:ext uri="{FF2B5EF4-FFF2-40B4-BE49-F238E27FC236}">
                <a16:creationId xmlns:a16="http://schemas.microsoft.com/office/drawing/2014/main" id="{BF13C3A8-92AB-4EFE-9BB3-15BA82849B1E}"/>
              </a:ext>
            </a:extLst>
          </p:cNvPr>
          <p:cNvSpPr txBox="1"/>
          <p:nvPr/>
        </p:nvSpPr>
        <p:spPr>
          <a:xfrm>
            <a:off x="4251252" y="2918963"/>
            <a:ext cx="4740348" cy="2000548"/>
          </a:xfrm>
          <a:prstGeom prst="rect">
            <a:avLst/>
          </a:prstGeom>
          <a:noFill/>
        </p:spPr>
        <p:txBody>
          <a:bodyPr wrap="square">
            <a:spAutoFit/>
          </a:bodyPr>
          <a:lstStyle/>
          <a:p>
            <a:pPr marL="228600" indent="-228600">
              <a:spcBef>
                <a:spcPct val="20000"/>
              </a:spcBef>
              <a:buFont typeface="Arial" panose="020B0604020202020204" pitchFamily="34" charset="0"/>
              <a:buChar char="•"/>
              <a:defRPr/>
            </a:pP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The relative effect of the buckling is</a:t>
            </a:r>
            <a:r>
              <a:rPr kumimoji="0" lang="en-US" sz="2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representable by a symmetric tri-diagonal matrix:</a:t>
            </a:r>
          </a:p>
          <a:p>
            <a:pPr marL="685800" lvl="1" indent="-228600">
              <a:spcBef>
                <a:spcPct val="20000"/>
              </a:spcBef>
              <a:buFont typeface="Arial" panose="020B0604020202020204" pitchFamily="34" charset="0"/>
              <a:buChar char="•"/>
              <a:defRPr/>
            </a:pPr>
            <a:r>
              <a:rPr lang="en-US" sz="2000" baseline="0" dirty="0">
                <a:solidFill>
                  <a:prstClr val="white"/>
                </a:solidFill>
                <a:latin typeface="Cambria" panose="02040503050406030204" pitchFamily="18" charset="0"/>
                <a:ea typeface="Cambria" panose="02040503050406030204" pitchFamily="18" charset="0"/>
                <a:cs typeface="Times New Roman" panose="02020603050405020304" pitchFamily="18" charset="0"/>
              </a:rPr>
              <a:t>Each</a:t>
            </a:r>
            <a:r>
              <a:rPr lang="en-US" sz="2000" dirty="0">
                <a:solidFill>
                  <a:prstClr val="white"/>
                </a:solidFill>
                <a:latin typeface="Cambria" panose="02040503050406030204" pitchFamily="18" charset="0"/>
                <a:ea typeface="Cambria" panose="02040503050406030204" pitchFamily="18" charset="0"/>
                <a:cs typeface="Times New Roman" panose="02020603050405020304" pitchFamily="18" charset="0"/>
              </a:rPr>
              <a:t> point affects the points nearest it, and the effect on one point equals the effect on the other</a:t>
            </a: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91876" name="Picture 4">
            <a:extLst>
              <a:ext uri="{FF2B5EF4-FFF2-40B4-BE49-F238E27FC236}">
                <a16:creationId xmlns:a16="http://schemas.microsoft.com/office/drawing/2014/main" id="{15E6A456-6749-44C6-AD1C-1C7FC43561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163" t="6436" r="14535" b="6497"/>
          <a:stretch/>
        </p:blipFill>
        <p:spPr bwMode="auto">
          <a:xfrm>
            <a:off x="304800" y="3233400"/>
            <a:ext cx="3824194" cy="336092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4198099D-DDA9-44ED-86CD-7391B33434D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79699836"/>
      </p:ext>
    </p:extLst>
  </p:cSld>
  <p:clrMapOvr>
    <a:masterClrMapping/>
  </p:clrMapOvr>
  <mc:AlternateContent xmlns:mc="http://schemas.openxmlformats.org/markup-compatibility/2006">
    <mc:Choice xmlns:p14="http://schemas.microsoft.com/office/powerpoint/2010/main" Requires="p14">
      <p:transition spd="slow" p14:dur="2000" advTm="45378"/>
    </mc:Choice>
    <mc:Fallback>
      <p:transition spd="slow" advTm="45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Know that a symmetric matrix can be written as </a:t>
            </a:r>
            <a:r>
              <a:rPr lang="en-US" i="1" dirty="0"/>
              <a:t>PDP</a:t>
            </a:r>
            <a:r>
              <a:rPr lang="en-US" baseline="30000" dirty="0"/>
              <a:t>T</a:t>
            </a:r>
            <a:endParaRPr lang="en-US" dirty="0"/>
          </a:p>
          <a:p>
            <a:pPr lvl="1"/>
            <a:r>
              <a:rPr lang="en-US" dirty="0"/>
              <a:t>Understand this allows you to focus on effect of the matrix</a:t>
            </a:r>
          </a:p>
          <a:p>
            <a:pPr lvl="1"/>
            <a:r>
              <a:rPr lang="en-US" dirty="0"/>
              <a:t>Have seen two examples</a:t>
            </a:r>
          </a:p>
          <a:p>
            <a:pPr lvl="1"/>
            <a:r>
              <a:rPr lang="en-US" dirty="0"/>
              <a:t>Looked at a few applications</a:t>
            </a:r>
          </a:p>
          <a:p>
            <a:pPr lvl="1"/>
            <a:endParaRPr lang="en-US" dirty="0"/>
          </a:p>
        </p:txBody>
      </p:sp>
      <p:sp>
        <p:nvSpPr>
          <p:cNvPr id="4" name="Footer Placeholder 3"/>
          <p:cNvSpPr>
            <a:spLocks noGrp="1"/>
          </p:cNvSpPr>
          <p:nvPr>
            <p:ph type="ftr" sz="quarter" idx="11"/>
          </p:nvPr>
        </p:nvSpPr>
        <p:spPr/>
        <p:txBody>
          <a:bodyPr/>
          <a:lstStyle/>
          <a:p>
            <a:r>
              <a:rPr lang="en-US"/>
              <a:t>Normal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7" name="Audio 6">
            <a:hlinkClick r:id="" action="ppaction://media"/>
            <a:extLst>
              <a:ext uri="{FF2B5EF4-FFF2-40B4-BE49-F238E27FC236}">
                <a16:creationId xmlns:a16="http://schemas.microsoft.com/office/drawing/2014/main" id="{6B6508EA-A522-4FF7-A762-97A7DAED5AE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39083"/>
    </mc:Choice>
    <mc:Fallback>
      <p:transition spd="slow" advTm="39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a:t>
            </a:r>
            <a:r>
              <a:rPr lang="en-US" sz="1900" dirty="0"/>
              <a:t>https://en.wikipedia.org/wiki/Diagonalizable_matrix#Diagonalization</a:t>
            </a:r>
          </a:p>
        </p:txBody>
      </p:sp>
      <p:sp>
        <p:nvSpPr>
          <p:cNvPr id="4" name="Footer Placeholder 3"/>
          <p:cNvSpPr>
            <a:spLocks noGrp="1"/>
          </p:cNvSpPr>
          <p:nvPr>
            <p:ph type="ftr" sz="quarter" idx="11"/>
          </p:nvPr>
        </p:nvSpPr>
        <p:spPr/>
        <p:txBody>
          <a:bodyPr/>
          <a:lstStyle/>
          <a:p>
            <a:r>
              <a:rPr lang="en-US"/>
              <a:t>Normal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Normal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See that we can write a matrix as a product of an orthogonal matrix, a diagonal matrix and the transpose of the orthogonal matrix</a:t>
            </a:r>
          </a:p>
          <a:p>
            <a:pPr lvl="2"/>
            <a:r>
              <a:rPr lang="en-US" dirty="0"/>
              <a:t>This is described as diagonalization</a:t>
            </a:r>
          </a:p>
          <a:p>
            <a:pPr lvl="1"/>
            <a:r>
              <a:rPr lang="en-US" dirty="0"/>
              <a:t>Look at a few examples</a:t>
            </a:r>
          </a:p>
          <a:p>
            <a:pPr lvl="1"/>
            <a:r>
              <a:rPr lang="en-US" dirty="0"/>
              <a:t>Consider some applications</a:t>
            </a:r>
          </a:p>
        </p:txBody>
      </p:sp>
      <p:sp>
        <p:nvSpPr>
          <p:cNvPr id="4" name="Footer Placeholder 3"/>
          <p:cNvSpPr>
            <a:spLocks noGrp="1"/>
          </p:cNvSpPr>
          <p:nvPr>
            <p:ph type="ftr" sz="quarter" idx="11"/>
          </p:nvPr>
        </p:nvSpPr>
        <p:spPr/>
        <p:txBody>
          <a:bodyPr/>
          <a:lstStyle/>
          <a:p>
            <a:r>
              <a:rPr lang="en-US"/>
              <a:t>Normal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8FBF2DB9-28D7-4E5C-9819-4C8E7BD2C8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36369"/>
    </mc:Choice>
    <mc:Fallback>
      <p:transition spd="slow" advTm="36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Normal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20</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Normal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21</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Diagonalization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Given a symmetric matrix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then there exists an orthonormal basis of eigenvectors                  </a:t>
            </a:r>
            <a:r>
              <a:rPr lang="en-US" i="1" dirty="0"/>
              <a:t> </a:t>
            </a:r>
            <a:r>
              <a:rPr lang="en-US" dirty="0"/>
              <a:t>with corresponding eigenvalues </a:t>
            </a:r>
            <a:r>
              <a:rPr lang="en-US" i="1" dirty="0">
                <a:latin typeface="Symbol" panose="05050102010706020507" pitchFamily="18" charset="2"/>
              </a:rPr>
              <a:t>l</a:t>
            </a:r>
            <a:r>
              <a:rPr lang="en-US" baseline="-25000" dirty="0"/>
              <a:t>1</a:t>
            </a:r>
            <a:r>
              <a:rPr lang="en-US" dirty="0">
                <a:latin typeface="Times New Roman" panose="02020603050405020304" pitchFamily="18" charset="0"/>
              </a:rPr>
              <a:t>, …, </a:t>
            </a:r>
            <a:r>
              <a:rPr lang="en-US" i="1" dirty="0">
                <a:latin typeface="Symbol" panose="05050102010706020507" pitchFamily="18" charset="2"/>
              </a:rPr>
              <a:t>l</a:t>
            </a:r>
            <a:r>
              <a:rPr lang="en-US" i="1" baseline="-25000" dirty="0">
                <a:latin typeface="Times New Roman" panose="02020603050405020304" pitchFamily="18" charset="0"/>
              </a:rPr>
              <a:t>n</a:t>
            </a:r>
            <a:r>
              <a:rPr lang="en-US" dirty="0"/>
              <a:t>  </a:t>
            </a:r>
          </a:p>
          <a:p>
            <a:pPr lvl="1"/>
            <a:r>
              <a:rPr lang="en-US" dirty="0"/>
              <a:t>Thus, </a:t>
            </a:r>
            <a:r>
              <a:rPr lang="en-US" i="1" dirty="0"/>
              <a:t>                          </a:t>
            </a:r>
            <a:r>
              <a:rPr lang="en-US" dirty="0">
                <a:latin typeface="Times New Roman" panose="02020603050405020304" pitchFamily="18" charset="0"/>
              </a:rPr>
              <a:t>for all </a:t>
            </a:r>
            <a:r>
              <a:rPr lang="en-US" i="1" dirty="0">
                <a:latin typeface="Times New Roman" panose="02020603050405020304" pitchFamily="18" charset="0"/>
              </a:rPr>
              <a:t>k</a:t>
            </a:r>
            <a:r>
              <a:rPr lang="en-US" dirty="0">
                <a:latin typeface="Times New Roman" panose="02020603050405020304" pitchFamily="18" charset="0"/>
              </a:rPr>
              <a:t> = 1, …, </a:t>
            </a:r>
            <a:r>
              <a:rPr lang="en-US" i="1" dirty="0">
                <a:latin typeface="Times New Roman" panose="02020603050405020304" pitchFamily="18" charset="0"/>
              </a:rPr>
              <a:t>n</a:t>
            </a:r>
            <a:endParaRPr lang="en-US" dirty="0">
              <a:latin typeface="Times New Roman" panose="02020603050405020304" pitchFamily="18" charset="0"/>
            </a:endParaRPr>
          </a:p>
          <a:p>
            <a:pPr lvl="1"/>
            <a:endParaRPr lang="en-US" i="1" dirty="0"/>
          </a:p>
          <a:p>
            <a:r>
              <a:rPr lang="en-US" dirty="0"/>
              <a:t>Define the matrix</a:t>
            </a:r>
            <a:endParaRPr lang="en-US" dirty="0">
              <a:latin typeface="Times New Roman" panose="02020603050405020304" pitchFamily="18" charset="0"/>
            </a:endParaRPr>
          </a:p>
          <a:p>
            <a:pPr lvl="1"/>
            <a:r>
              <a:rPr lang="en-US" dirty="0">
                <a:latin typeface="Times New Roman" panose="02020603050405020304" pitchFamily="18" charset="0"/>
              </a:rPr>
              <a:t>This is an orthogonal matrix,</a:t>
            </a:r>
            <a:br>
              <a:rPr lang="en-US" dirty="0">
                <a:latin typeface="Times New Roman" panose="02020603050405020304" pitchFamily="18" charset="0"/>
              </a:rPr>
            </a:br>
            <a:r>
              <a:rPr lang="en-US" dirty="0">
                <a:latin typeface="Times New Roman" panose="02020603050405020304" pitchFamily="18" charset="0"/>
              </a:rPr>
              <a:t>		for the columns form an orthonormal basis for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a:t>
            </a:r>
          </a:p>
          <a:p>
            <a:pPr lvl="2"/>
            <a:r>
              <a:rPr lang="en-US" dirty="0"/>
              <a:t>Recall that isometric matrices on real finite-dimensional vector spaces are called </a:t>
            </a:r>
            <a:r>
              <a:rPr lang="en-US" i="1" dirty="0"/>
              <a:t>orthogonal matrices</a:t>
            </a:r>
            <a:endParaRPr lang="en-US" dirty="0"/>
          </a:p>
          <a:p>
            <a:pPr lvl="1"/>
            <a:r>
              <a:rPr lang="en-US" dirty="0"/>
              <a:t>Thus, </a:t>
            </a:r>
            <a:r>
              <a:rPr lang="en-US" i="1" dirty="0">
                <a:latin typeface="Times New Roman" panose="02020603050405020304" pitchFamily="18" charset="0"/>
              </a:rPr>
              <a:t>P</a:t>
            </a:r>
            <a:r>
              <a:rPr lang="en-US" baseline="30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P</a:t>
            </a:r>
            <a:r>
              <a:rPr lang="en-US" baseline="30000" dirty="0">
                <a:latin typeface="Times New Roman" panose="02020603050405020304" pitchFamily="18" charset="0"/>
              </a:rPr>
              <a:t>T</a:t>
            </a:r>
            <a:r>
              <a:rPr lang="en-US" dirty="0"/>
              <a:t>,</a:t>
            </a:r>
            <a:br>
              <a:rPr lang="en-US" dirty="0"/>
            </a:br>
            <a:r>
              <a:rPr lang="en-US" dirty="0"/>
              <a:t>	    and this is the only safe time it is to calculate the inverse</a:t>
            </a:r>
            <a:r>
              <a:rPr lang="en-US" baseline="30000" dirty="0"/>
              <a:t> </a:t>
            </a:r>
            <a:endParaRPr lang="en-US" dirty="0"/>
          </a:p>
        </p:txBody>
      </p:sp>
      <p:sp>
        <p:nvSpPr>
          <p:cNvPr id="4" name="Footer Placeholder 3"/>
          <p:cNvSpPr>
            <a:spLocks noGrp="1"/>
          </p:cNvSpPr>
          <p:nvPr>
            <p:ph type="ftr" sz="quarter" idx="11"/>
          </p:nvPr>
        </p:nvSpPr>
        <p:spPr/>
        <p:txBody>
          <a:bodyPr/>
          <a:lstStyle/>
          <a:p>
            <a:r>
              <a:rPr lang="en-US"/>
              <a:t>Normal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9" name="Object 8">
            <a:extLst>
              <a:ext uri="{FF2B5EF4-FFF2-40B4-BE49-F238E27FC236}">
                <a16:creationId xmlns:a16="http://schemas.microsoft.com/office/drawing/2014/main" id="{26108BBD-DA15-4EAA-9E67-0AA900BD24F9}"/>
              </a:ext>
            </a:extLst>
          </p:cNvPr>
          <p:cNvGraphicFramePr>
            <a:graphicFrameLocks noChangeAspect="1"/>
          </p:cNvGraphicFramePr>
          <p:nvPr>
            <p:extLst>
              <p:ext uri="{D42A27DB-BD31-4B8C-83A1-F6EECF244321}">
                <p14:modId xmlns:p14="http://schemas.microsoft.com/office/powerpoint/2010/main" val="4256080803"/>
              </p:ext>
            </p:extLst>
          </p:nvPr>
        </p:nvGraphicFramePr>
        <p:xfrm>
          <a:off x="5042376" y="1942193"/>
          <a:ext cx="1061720" cy="441802"/>
        </p:xfrm>
        <a:graphic>
          <a:graphicData uri="http://schemas.openxmlformats.org/presentationml/2006/ole">
            <mc:AlternateContent xmlns:mc="http://schemas.openxmlformats.org/markup-compatibility/2006">
              <mc:Choice xmlns:v="urn:schemas-microsoft-com:vml" Requires="v">
                <p:oleObj spid="_x0000_s594954" name="Equation" r:id="rId6" imgW="457200" imgH="190440" progId="Equation.DSMT4">
                  <p:embed/>
                </p:oleObj>
              </mc:Choice>
              <mc:Fallback>
                <p:oleObj name="Equation" r:id="rId6" imgW="457200" imgH="190440" progId="Equation.DSMT4">
                  <p:embed/>
                  <p:pic>
                    <p:nvPicPr>
                      <p:cNvPr id="9" name="Object 8">
                        <a:extLst>
                          <a:ext uri="{FF2B5EF4-FFF2-40B4-BE49-F238E27FC236}">
                            <a16:creationId xmlns:a16="http://schemas.microsoft.com/office/drawing/2014/main" id="{145893C7-39BB-443D-A5F7-378CF3FC6E1E}"/>
                          </a:ext>
                        </a:extLst>
                      </p:cNvPr>
                      <p:cNvPicPr/>
                      <p:nvPr/>
                    </p:nvPicPr>
                    <p:blipFill>
                      <a:blip r:embed="rId7"/>
                      <a:stretch>
                        <a:fillRect/>
                      </a:stretch>
                    </p:blipFill>
                    <p:spPr>
                      <a:xfrm>
                        <a:off x="5042376" y="1942193"/>
                        <a:ext cx="1061720" cy="44180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CB562A3-2F62-4DBC-8B83-209B52A7A7F8}"/>
              </a:ext>
            </a:extLst>
          </p:cNvPr>
          <p:cNvGraphicFramePr>
            <a:graphicFrameLocks noChangeAspect="1"/>
          </p:cNvGraphicFramePr>
          <p:nvPr>
            <p:extLst>
              <p:ext uri="{D42A27DB-BD31-4B8C-83A1-F6EECF244321}">
                <p14:modId xmlns:p14="http://schemas.microsoft.com/office/powerpoint/2010/main" val="2391975024"/>
              </p:ext>
            </p:extLst>
          </p:nvPr>
        </p:nvGraphicFramePr>
        <p:xfrm>
          <a:off x="2992438" y="3448050"/>
          <a:ext cx="1797050" cy="501650"/>
        </p:xfrm>
        <a:graphic>
          <a:graphicData uri="http://schemas.openxmlformats.org/presentationml/2006/ole">
            <mc:AlternateContent xmlns:mc="http://schemas.openxmlformats.org/markup-compatibility/2006">
              <mc:Choice xmlns:v="urn:schemas-microsoft-com:vml" Requires="v">
                <p:oleObj spid="_x0000_s594955" name="Equation" r:id="rId8" imgW="774360" imgH="215640" progId="Equation.DSMT4">
                  <p:embed/>
                </p:oleObj>
              </mc:Choice>
              <mc:Fallback>
                <p:oleObj name="Equation" r:id="rId8" imgW="774360" imgH="215640" progId="Equation.DSMT4">
                  <p:embed/>
                  <p:pic>
                    <p:nvPicPr>
                      <p:cNvPr id="12" name="Object 11">
                        <a:extLst>
                          <a:ext uri="{FF2B5EF4-FFF2-40B4-BE49-F238E27FC236}">
                            <a16:creationId xmlns:a16="http://schemas.microsoft.com/office/drawing/2014/main" id="{EDC833B5-53A4-462D-B6A1-09310A725629}"/>
                          </a:ext>
                        </a:extLst>
                      </p:cNvPr>
                      <p:cNvPicPr/>
                      <p:nvPr/>
                    </p:nvPicPr>
                    <p:blipFill>
                      <a:blip r:embed="rId9"/>
                      <a:stretch>
                        <a:fillRect/>
                      </a:stretch>
                    </p:blipFill>
                    <p:spPr>
                      <a:xfrm>
                        <a:off x="2992438" y="3448050"/>
                        <a:ext cx="1797050" cy="5016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91431343-23DD-42F0-B843-C7BC7BA34C1E}"/>
              </a:ext>
            </a:extLst>
          </p:cNvPr>
          <p:cNvGraphicFramePr>
            <a:graphicFrameLocks noChangeAspect="1"/>
          </p:cNvGraphicFramePr>
          <p:nvPr>
            <p:extLst>
              <p:ext uri="{D42A27DB-BD31-4B8C-83A1-F6EECF244321}">
                <p14:modId xmlns:p14="http://schemas.microsoft.com/office/powerpoint/2010/main" val="361493446"/>
              </p:ext>
            </p:extLst>
          </p:nvPr>
        </p:nvGraphicFramePr>
        <p:xfrm>
          <a:off x="1941664" y="2684850"/>
          <a:ext cx="1444625" cy="441325"/>
        </p:xfrm>
        <a:graphic>
          <a:graphicData uri="http://schemas.openxmlformats.org/presentationml/2006/ole">
            <mc:AlternateContent xmlns:mc="http://schemas.openxmlformats.org/markup-compatibility/2006">
              <mc:Choice xmlns:v="urn:schemas-microsoft-com:vml" Requires="v">
                <p:oleObj spid="_x0000_s594956" name="Equation" r:id="rId10" imgW="622080" imgH="190440" progId="Equation.DSMT4">
                  <p:embed/>
                </p:oleObj>
              </mc:Choice>
              <mc:Fallback>
                <p:oleObj name="Equation" r:id="rId10" imgW="622080" imgH="190440" progId="Equation.DSMT4">
                  <p:embed/>
                  <p:pic>
                    <p:nvPicPr>
                      <p:cNvPr id="9" name="Object 8">
                        <a:extLst>
                          <a:ext uri="{FF2B5EF4-FFF2-40B4-BE49-F238E27FC236}">
                            <a16:creationId xmlns:a16="http://schemas.microsoft.com/office/drawing/2014/main" id="{26108BBD-DA15-4EAA-9E67-0AA900BD24F9}"/>
                          </a:ext>
                        </a:extLst>
                      </p:cNvPr>
                      <p:cNvPicPr/>
                      <p:nvPr/>
                    </p:nvPicPr>
                    <p:blipFill>
                      <a:blip r:embed="rId11"/>
                      <a:stretch>
                        <a:fillRect/>
                      </a:stretch>
                    </p:blipFill>
                    <p:spPr>
                      <a:xfrm>
                        <a:off x="1941664" y="2684850"/>
                        <a:ext cx="1444625" cy="441325"/>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C5318486-C413-4B0D-A3F5-707EB5D86CF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79963708"/>
      </p:ext>
    </p:extLst>
  </p:cSld>
  <p:clrMapOvr>
    <a:masterClrMapping/>
  </p:clrMapOvr>
  <mc:AlternateContent xmlns:mc="http://schemas.openxmlformats.org/markup-compatibility/2006">
    <mc:Choice xmlns:p14="http://schemas.microsoft.com/office/powerpoint/2010/main" Requires="p14">
      <p:transition spd="slow" p14:dur="2000" advTm="153482"/>
    </mc:Choice>
    <mc:Fallback>
      <p:transition spd="slow" advTm="153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Diagonalization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Now, given a vector </a:t>
            </a:r>
            <a:r>
              <a:rPr lang="en-US" b="1" dirty="0"/>
              <a:t>u</a:t>
            </a:r>
            <a:r>
              <a:rPr lang="en-US" dirty="0"/>
              <a:t>, if we want to find scalars so that</a:t>
            </a:r>
          </a:p>
          <a:p>
            <a:pPr marL="0" indent="0" algn="ctr">
              <a:buNone/>
            </a:pPr>
            <a:endParaRPr lang="en-US" b="1" dirty="0"/>
          </a:p>
          <a:p>
            <a:pPr marL="0" indent="0">
              <a:buNone/>
            </a:pPr>
            <a:r>
              <a:rPr lang="en-US" dirty="0"/>
              <a:t>      then normally, we must solve</a:t>
            </a:r>
          </a:p>
          <a:p>
            <a:pPr marL="0" indent="0" algn="ctr">
              <a:buNone/>
            </a:pPr>
            <a:r>
              <a:rPr lang="en-US" i="1" dirty="0">
                <a:latin typeface="Times New Roman" panose="02020603050405020304" pitchFamily="18" charset="0"/>
              </a:rPr>
              <a:t>P</a:t>
            </a:r>
            <a:r>
              <a:rPr lang="en-US" b="1" dirty="0">
                <a:latin typeface="Symbol" panose="05050102010706020507" pitchFamily="18" charset="2"/>
              </a:rPr>
              <a:t>a</a:t>
            </a:r>
            <a:r>
              <a:rPr lang="en-US" dirty="0">
                <a:latin typeface="Times New Roman" panose="02020603050405020304" pitchFamily="18" charset="0"/>
              </a:rPr>
              <a:t> = </a:t>
            </a:r>
            <a:r>
              <a:rPr lang="en-US" b="1" dirty="0">
                <a:latin typeface="Times New Roman" panose="02020603050405020304" pitchFamily="18" charset="0"/>
              </a:rPr>
              <a:t>u</a:t>
            </a:r>
            <a:endParaRPr lang="en-US" i="1" dirty="0">
              <a:latin typeface="Times New Roman" panose="02020603050405020304" pitchFamily="18" charset="0"/>
            </a:endParaRPr>
          </a:p>
          <a:p>
            <a:r>
              <a:rPr lang="en-US" dirty="0"/>
              <a:t>However, because </a:t>
            </a:r>
            <a:r>
              <a:rPr lang="en-US" i="1" dirty="0"/>
              <a:t>P</a:t>
            </a:r>
            <a:r>
              <a:rPr lang="en-US" dirty="0"/>
              <a:t> is orthogonal, we simply have to find</a:t>
            </a:r>
          </a:p>
          <a:p>
            <a:pPr marL="0" indent="0" algn="ctr">
              <a:buNone/>
            </a:pPr>
            <a:r>
              <a:rPr lang="en-US" b="1" dirty="0">
                <a:latin typeface="Symbol" panose="05050102010706020507" pitchFamily="18" charset="2"/>
              </a:rPr>
              <a:t>a</a:t>
            </a:r>
            <a:r>
              <a:rPr lang="en-US" dirty="0">
                <a:latin typeface="Times New Roman" panose="02020603050405020304" pitchFamily="18" charset="0"/>
              </a:rPr>
              <a:t> = </a:t>
            </a:r>
            <a:r>
              <a:rPr lang="en-US" i="1" dirty="0">
                <a:latin typeface="Times New Roman" panose="02020603050405020304" pitchFamily="18" charset="0"/>
              </a:rPr>
              <a:t>P</a:t>
            </a:r>
            <a:r>
              <a:rPr lang="en-US" baseline="30000" dirty="0">
                <a:latin typeface="Times New Roman" panose="02020603050405020304" pitchFamily="18" charset="0"/>
              </a:rPr>
              <a:t>–1</a:t>
            </a:r>
            <a:r>
              <a:rPr lang="en-US" b="1" dirty="0">
                <a:latin typeface="Times New Roman" panose="02020603050405020304" pitchFamily="18" charset="0"/>
              </a:rPr>
              <a:t>u</a:t>
            </a:r>
            <a:r>
              <a:rPr lang="en-US" dirty="0">
                <a:latin typeface="Times New Roman" panose="02020603050405020304" pitchFamily="18" charset="0"/>
              </a:rPr>
              <a:t> = </a:t>
            </a:r>
            <a:r>
              <a:rPr lang="en-US" i="1" dirty="0" err="1">
                <a:latin typeface="Times New Roman" panose="02020603050405020304" pitchFamily="18" charset="0"/>
              </a:rPr>
              <a:t>P</a:t>
            </a:r>
            <a:r>
              <a:rPr lang="en-US" baseline="30000" dirty="0" err="1">
                <a:latin typeface="Times New Roman" panose="02020603050405020304" pitchFamily="18" charset="0"/>
              </a:rPr>
              <a:t>T</a:t>
            </a:r>
            <a:r>
              <a:rPr lang="en-US" b="1" dirty="0" err="1">
                <a:latin typeface="Times New Roman" panose="02020603050405020304" pitchFamily="18" charset="0"/>
              </a:rPr>
              <a:t>u</a:t>
            </a:r>
            <a:endParaRPr lang="en-US" dirty="0"/>
          </a:p>
          <a:p>
            <a:r>
              <a:rPr lang="en-US" dirty="0"/>
              <a:t>Now, if                                        , then </a:t>
            </a:r>
            <a:r>
              <a:rPr lang="en-US" b="1" i="1" dirty="0">
                <a:latin typeface="Times New Roman" panose="02020603050405020304" pitchFamily="18" charset="0"/>
              </a:rPr>
              <a:t>		       </a:t>
            </a:r>
          </a:p>
          <a:p>
            <a:pPr marL="0" indent="0">
              <a:buNone/>
            </a:pPr>
            <a:endParaRPr lang="en-US" b="1" i="1" dirty="0">
              <a:latin typeface="Times New Roman" panose="02020603050405020304" pitchFamily="18" charset="0"/>
            </a:endParaRPr>
          </a:p>
          <a:p>
            <a:pPr marL="0" indent="0">
              <a:buNone/>
            </a:pPr>
            <a:endParaRPr lang="en-US" b="1" i="1"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Normal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0" name="Object 9">
            <a:extLst>
              <a:ext uri="{FF2B5EF4-FFF2-40B4-BE49-F238E27FC236}">
                <a16:creationId xmlns:a16="http://schemas.microsoft.com/office/drawing/2014/main" id="{17BB3CCB-0D2B-463A-A33D-71E0FA75D550}"/>
              </a:ext>
            </a:extLst>
          </p:cNvPr>
          <p:cNvGraphicFramePr>
            <a:graphicFrameLocks noChangeAspect="1"/>
          </p:cNvGraphicFramePr>
          <p:nvPr>
            <p:extLst>
              <p:ext uri="{D42A27DB-BD31-4B8C-83A1-F6EECF244321}">
                <p14:modId xmlns:p14="http://schemas.microsoft.com/office/powerpoint/2010/main" val="3194766319"/>
              </p:ext>
            </p:extLst>
          </p:nvPr>
        </p:nvGraphicFramePr>
        <p:xfrm>
          <a:off x="3455801" y="2027459"/>
          <a:ext cx="2449513" cy="441325"/>
        </p:xfrm>
        <a:graphic>
          <a:graphicData uri="http://schemas.openxmlformats.org/presentationml/2006/ole">
            <mc:AlternateContent xmlns:mc="http://schemas.openxmlformats.org/markup-compatibility/2006">
              <mc:Choice xmlns:v="urn:schemas-microsoft-com:vml" Requires="v">
                <p:oleObj spid="_x0000_s571428" name="Equation" r:id="rId6" imgW="1054080" imgH="190440" progId="Equation.DSMT4">
                  <p:embed/>
                </p:oleObj>
              </mc:Choice>
              <mc:Fallback>
                <p:oleObj name="Equation" r:id="rId6" imgW="1054080" imgH="190440" progId="Equation.DSMT4">
                  <p:embed/>
                  <p:pic>
                    <p:nvPicPr>
                      <p:cNvPr id="9" name="Object 8">
                        <a:extLst>
                          <a:ext uri="{FF2B5EF4-FFF2-40B4-BE49-F238E27FC236}">
                            <a16:creationId xmlns:a16="http://schemas.microsoft.com/office/drawing/2014/main" id="{26108BBD-DA15-4EAA-9E67-0AA900BD24F9}"/>
                          </a:ext>
                        </a:extLst>
                      </p:cNvPr>
                      <p:cNvPicPr/>
                      <p:nvPr/>
                    </p:nvPicPr>
                    <p:blipFill>
                      <a:blip r:embed="rId7"/>
                      <a:stretch>
                        <a:fillRect/>
                      </a:stretch>
                    </p:blipFill>
                    <p:spPr>
                      <a:xfrm>
                        <a:off x="3455801" y="2027459"/>
                        <a:ext cx="2449513" cy="4413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5C1E342-A5AD-4428-8AD2-E343B302FC64}"/>
              </a:ext>
            </a:extLst>
          </p:cNvPr>
          <p:cNvGraphicFramePr>
            <a:graphicFrameLocks noChangeAspect="1"/>
          </p:cNvGraphicFramePr>
          <p:nvPr>
            <p:extLst>
              <p:ext uri="{D42A27DB-BD31-4B8C-83A1-F6EECF244321}">
                <p14:modId xmlns:p14="http://schemas.microsoft.com/office/powerpoint/2010/main" val="3115961627"/>
              </p:ext>
            </p:extLst>
          </p:nvPr>
        </p:nvGraphicFramePr>
        <p:xfrm>
          <a:off x="1726240" y="4055545"/>
          <a:ext cx="2449513" cy="441325"/>
        </p:xfrm>
        <a:graphic>
          <a:graphicData uri="http://schemas.openxmlformats.org/presentationml/2006/ole">
            <mc:AlternateContent xmlns:mc="http://schemas.openxmlformats.org/markup-compatibility/2006">
              <mc:Choice xmlns:v="urn:schemas-microsoft-com:vml" Requires="v">
                <p:oleObj spid="_x0000_s571429" name="Equation" r:id="rId8" imgW="1054080" imgH="190440" progId="Equation.DSMT4">
                  <p:embed/>
                </p:oleObj>
              </mc:Choice>
              <mc:Fallback>
                <p:oleObj name="Equation" r:id="rId8" imgW="1054080" imgH="190440" progId="Equation.DSMT4">
                  <p:embed/>
                  <p:pic>
                    <p:nvPicPr>
                      <p:cNvPr id="10" name="Object 9">
                        <a:extLst>
                          <a:ext uri="{FF2B5EF4-FFF2-40B4-BE49-F238E27FC236}">
                            <a16:creationId xmlns:a16="http://schemas.microsoft.com/office/drawing/2014/main" id="{17BB3CCB-0D2B-463A-A33D-71E0FA75D550}"/>
                          </a:ext>
                        </a:extLst>
                      </p:cNvPr>
                      <p:cNvPicPr/>
                      <p:nvPr/>
                    </p:nvPicPr>
                    <p:blipFill>
                      <a:blip r:embed="rId9"/>
                      <a:stretch>
                        <a:fillRect/>
                      </a:stretch>
                    </p:blipFill>
                    <p:spPr>
                      <a:xfrm>
                        <a:off x="1726240" y="4055545"/>
                        <a:ext cx="2449513" cy="4413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6B13C22-AFCD-407D-93BF-85A5415C8415}"/>
              </a:ext>
            </a:extLst>
          </p:cNvPr>
          <p:cNvGraphicFramePr>
            <a:graphicFrameLocks noChangeAspect="1"/>
          </p:cNvGraphicFramePr>
          <p:nvPr>
            <p:extLst>
              <p:ext uri="{D42A27DB-BD31-4B8C-83A1-F6EECF244321}">
                <p14:modId xmlns:p14="http://schemas.microsoft.com/office/powerpoint/2010/main" val="3998505202"/>
              </p:ext>
            </p:extLst>
          </p:nvPr>
        </p:nvGraphicFramePr>
        <p:xfrm>
          <a:off x="2777939" y="4488102"/>
          <a:ext cx="3127375" cy="500062"/>
        </p:xfrm>
        <a:graphic>
          <a:graphicData uri="http://schemas.openxmlformats.org/presentationml/2006/ole">
            <mc:AlternateContent xmlns:mc="http://schemas.openxmlformats.org/markup-compatibility/2006">
              <mc:Choice xmlns:v="urn:schemas-microsoft-com:vml" Requires="v">
                <p:oleObj spid="_x0000_s571430" name="Equation" r:id="rId10" imgW="1346040" imgH="215640" progId="Equation.DSMT4">
                  <p:embed/>
                </p:oleObj>
              </mc:Choice>
              <mc:Fallback>
                <p:oleObj name="Equation" r:id="rId10" imgW="1346040" imgH="215640" progId="Equation.DSMT4">
                  <p:embed/>
                  <p:pic>
                    <p:nvPicPr>
                      <p:cNvPr id="11" name="Object 10">
                        <a:extLst>
                          <a:ext uri="{FF2B5EF4-FFF2-40B4-BE49-F238E27FC236}">
                            <a16:creationId xmlns:a16="http://schemas.microsoft.com/office/drawing/2014/main" id="{F5C1E342-A5AD-4428-8AD2-E343B302FC64}"/>
                          </a:ext>
                        </a:extLst>
                      </p:cNvPr>
                      <p:cNvPicPr/>
                      <p:nvPr/>
                    </p:nvPicPr>
                    <p:blipFill>
                      <a:blip r:embed="rId11"/>
                      <a:stretch>
                        <a:fillRect/>
                      </a:stretch>
                    </p:blipFill>
                    <p:spPr>
                      <a:xfrm>
                        <a:off x="2777939" y="4488102"/>
                        <a:ext cx="3127375" cy="50006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F880CBF4-7EF1-4F21-9EE9-76697E0FCA4B}"/>
              </a:ext>
            </a:extLst>
          </p:cNvPr>
          <p:cNvGraphicFramePr>
            <a:graphicFrameLocks noChangeAspect="1"/>
          </p:cNvGraphicFramePr>
          <p:nvPr>
            <p:extLst>
              <p:ext uri="{D42A27DB-BD31-4B8C-83A1-F6EECF244321}">
                <p14:modId xmlns:p14="http://schemas.microsoft.com/office/powerpoint/2010/main" val="3606610586"/>
              </p:ext>
            </p:extLst>
          </p:nvPr>
        </p:nvGraphicFramePr>
        <p:xfrm>
          <a:off x="3248504" y="4919809"/>
          <a:ext cx="2625725" cy="441325"/>
        </p:xfrm>
        <a:graphic>
          <a:graphicData uri="http://schemas.openxmlformats.org/presentationml/2006/ole">
            <mc:AlternateContent xmlns:mc="http://schemas.openxmlformats.org/markup-compatibility/2006">
              <mc:Choice xmlns:v="urn:schemas-microsoft-com:vml" Requires="v">
                <p:oleObj spid="_x0000_s571431" name="Equation" r:id="rId12" imgW="1130040" imgH="190440" progId="Equation.DSMT4">
                  <p:embed/>
                </p:oleObj>
              </mc:Choice>
              <mc:Fallback>
                <p:oleObj name="Equation" r:id="rId12" imgW="1130040" imgH="190440" progId="Equation.DSMT4">
                  <p:embed/>
                  <p:pic>
                    <p:nvPicPr>
                      <p:cNvPr id="12" name="Object 11">
                        <a:extLst>
                          <a:ext uri="{FF2B5EF4-FFF2-40B4-BE49-F238E27FC236}">
                            <a16:creationId xmlns:a16="http://schemas.microsoft.com/office/drawing/2014/main" id="{B6B13C22-AFCD-407D-93BF-85A5415C8415}"/>
                          </a:ext>
                        </a:extLst>
                      </p:cNvPr>
                      <p:cNvPicPr/>
                      <p:nvPr/>
                    </p:nvPicPr>
                    <p:blipFill>
                      <a:blip r:embed="rId13"/>
                      <a:stretch>
                        <a:fillRect/>
                      </a:stretch>
                    </p:blipFill>
                    <p:spPr>
                      <a:xfrm>
                        <a:off x="3248504" y="4919809"/>
                        <a:ext cx="2625725" cy="4413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BE570B9C-7926-475A-9949-C076CD9A1DD8}"/>
              </a:ext>
            </a:extLst>
          </p:cNvPr>
          <p:cNvGraphicFramePr>
            <a:graphicFrameLocks noChangeAspect="1"/>
          </p:cNvGraphicFramePr>
          <p:nvPr>
            <p:extLst>
              <p:ext uri="{D42A27DB-BD31-4B8C-83A1-F6EECF244321}">
                <p14:modId xmlns:p14="http://schemas.microsoft.com/office/powerpoint/2010/main" val="3601439161"/>
              </p:ext>
            </p:extLst>
          </p:nvPr>
        </p:nvGraphicFramePr>
        <p:xfrm>
          <a:off x="3262462" y="5312883"/>
          <a:ext cx="2684462" cy="441325"/>
        </p:xfrm>
        <a:graphic>
          <a:graphicData uri="http://schemas.openxmlformats.org/presentationml/2006/ole">
            <mc:AlternateContent xmlns:mc="http://schemas.openxmlformats.org/markup-compatibility/2006">
              <mc:Choice xmlns:v="urn:schemas-microsoft-com:vml" Requires="v">
                <p:oleObj spid="_x0000_s571432" name="Equation" r:id="rId14" imgW="1155600" imgH="190440" progId="Equation.DSMT4">
                  <p:embed/>
                </p:oleObj>
              </mc:Choice>
              <mc:Fallback>
                <p:oleObj name="Equation" r:id="rId14" imgW="1155600" imgH="190440" progId="Equation.DSMT4">
                  <p:embed/>
                  <p:pic>
                    <p:nvPicPr>
                      <p:cNvPr id="13" name="Object 12">
                        <a:extLst>
                          <a:ext uri="{FF2B5EF4-FFF2-40B4-BE49-F238E27FC236}">
                            <a16:creationId xmlns:a16="http://schemas.microsoft.com/office/drawing/2014/main" id="{F880CBF4-7EF1-4F21-9EE9-76697E0FCA4B}"/>
                          </a:ext>
                        </a:extLst>
                      </p:cNvPr>
                      <p:cNvPicPr/>
                      <p:nvPr/>
                    </p:nvPicPr>
                    <p:blipFill>
                      <a:blip r:embed="rId15"/>
                      <a:stretch>
                        <a:fillRect/>
                      </a:stretch>
                    </p:blipFill>
                    <p:spPr>
                      <a:xfrm>
                        <a:off x="3262462" y="5312883"/>
                        <a:ext cx="2684462" cy="441325"/>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18B53731-9DD7-4C36-9BB3-34755270B796}"/>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13256864"/>
      </p:ext>
    </p:extLst>
  </p:cSld>
  <p:clrMapOvr>
    <a:masterClrMapping/>
  </p:clrMapOvr>
  <mc:AlternateContent xmlns:mc="http://schemas.openxmlformats.org/markup-compatibility/2006">
    <mc:Choice xmlns:p14="http://schemas.microsoft.com/office/powerpoint/2010/main" Requires="p14">
      <p:transition spd="slow" p14:dur="2000" advTm="118190"/>
    </mc:Choice>
    <mc:Fallback>
      <p:transition spd="slow" advTm="118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Diagonalization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You will remember the definition of matrix-vector multiplication:</a:t>
            </a:r>
          </a:p>
          <a:p>
            <a:pPr marL="0" indent="0">
              <a:buNone/>
            </a:pPr>
            <a:endParaRPr lang="en-US" dirty="0"/>
          </a:p>
          <a:p>
            <a:pPr lvl="1"/>
            <a:r>
              <a:rPr lang="en-US" dirty="0"/>
              <a:t>The right-hand side is just the matrix </a:t>
            </a:r>
            <a:r>
              <a:rPr lang="en-US" i="1" dirty="0">
                <a:latin typeface="Times New Roman" panose="02020603050405020304" pitchFamily="18" charset="0"/>
              </a:rPr>
              <a:t>                           </a:t>
            </a:r>
            <a:r>
              <a:rPr lang="en-US" dirty="0"/>
              <a:t>multiplied by the vector </a:t>
            </a:r>
          </a:p>
          <a:p>
            <a:pPr lvl="1"/>
            <a:endParaRPr lang="en-US" dirty="0"/>
          </a:p>
          <a:p>
            <a:pPr lvl="1"/>
            <a:endParaRPr lang="en-US" dirty="0"/>
          </a:p>
          <a:p>
            <a:pPr lvl="1"/>
            <a:endParaRPr lang="en-US" dirty="0"/>
          </a:p>
          <a:p>
            <a:pPr lvl="1"/>
            <a:r>
              <a:rPr lang="en-US" dirty="0"/>
              <a:t>Also, the vector above can be found by multiplying the diagonal matrix of the corresponding eigenvalues</a:t>
            </a:r>
          </a:p>
          <a:p>
            <a:pPr lvl="1"/>
            <a:endParaRPr lang="en-US" dirty="0"/>
          </a:p>
        </p:txBody>
      </p:sp>
      <p:sp>
        <p:nvSpPr>
          <p:cNvPr id="4" name="Footer Placeholder 3"/>
          <p:cNvSpPr>
            <a:spLocks noGrp="1"/>
          </p:cNvSpPr>
          <p:nvPr>
            <p:ph type="ftr" sz="quarter" idx="11"/>
          </p:nvPr>
        </p:nvSpPr>
        <p:spPr/>
        <p:txBody>
          <a:bodyPr/>
          <a:lstStyle/>
          <a:p>
            <a:r>
              <a:rPr lang="en-US"/>
              <a:t>Normal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8" name="Object 7">
            <a:extLst>
              <a:ext uri="{FF2B5EF4-FFF2-40B4-BE49-F238E27FC236}">
                <a16:creationId xmlns:a16="http://schemas.microsoft.com/office/drawing/2014/main" id="{7F9749DF-6236-4B56-9A17-D80CDAE2558C}"/>
              </a:ext>
            </a:extLst>
          </p:cNvPr>
          <p:cNvGraphicFramePr>
            <a:graphicFrameLocks noChangeAspect="1"/>
          </p:cNvGraphicFramePr>
          <p:nvPr>
            <p:extLst>
              <p:ext uri="{D42A27DB-BD31-4B8C-83A1-F6EECF244321}">
                <p14:modId xmlns:p14="http://schemas.microsoft.com/office/powerpoint/2010/main" val="1300912885"/>
              </p:ext>
            </p:extLst>
          </p:nvPr>
        </p:nvGraphicFramePr>
        <p:xfrm>
          <a:off x="3597792" y="2893496"/>
          <a:ext cx="1714500" cy="1257300"/>
        </p:xfrm>
        <a:graphic>
          <a:graphicData uri="http://schemas.openxmlformats.org/presentationml/2006/ole">
            <mc:AlternateContent xmlns:mc="http://schemas.openxmlformats.org/markup-compatibility/2006">
              <mc:Choice xmlns:v="urn:schemas-microsoft-com:vml" Requires="v">
                <p:oleObj spid="_x0000_s589839" name="Equation" r:id="rId6" imgW="812520" imgH="596880" progId="Equation.DSMT4">
                  <p:embed/>
                </p:oleObj>
              </mc:Choice>
              <mc:Fallback>
                <p:oleObj name="Equation" r:id="rId6" imgW="812520" imgH="596880" progId="Equation.DSMT4">
                  <p:embed/>
                  <p:pic>
                    <p:nvPicPr>
                      <p:cNvPr id="15" name="Object 14">
                        <a:extLst>
                          <a:ext uri="{FF2B5EF4-FFF2-40B4-BE49-F238E27FC236}">
                            <a16:creationId xmlns:a16="http://schemas.microsoft.com/office/drawing/2014/main" id="{18B4A2CB-0E73-4BBB-B7D0-6AA0406968EF}"/>
                          </a:ext>
                        </a:extLst>
                      </p:cNvPr>
                      <p:cNvPicPr/>
                      <p:nvPr/>
                    </p:nvPicPr>
                    <p:blipFill>
                      <a:blip r:embed="rId7"/>
                      <a:stretch>
                        <a:fillRect/>
                      </a:stretch>
                    </p:blipFill>
                    <p:spPr>
                      <a:xfrm>
                        <a:off x="3597792" y="2893496"/>
                        <a:ext cx="1714500" cy="12573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152DE24-8A39-462B-BEB8-D9FBDE7F18F4}"/>
              </a:ext>
            </a:extLst>
          </p:cNvPr>
          <p:cNvGraphicFramePr>
            <a:graphicFrameLocks noChangeAspect="1"/>
          </p:cNvGraphicFramePr>
          <p:nvPr>
            <p:extLst>
              <p:ext uri="{D42A27DB-BD31-4B8C-83A1-F6EECF244321}">
                <p14:modId xmlns:p14="http://schemas.microsoft.com/office/powerpoint/2010/main" val="1890575591"/>
              </p:ext>
            </p:extLst>
          </p:nvPr>
        </p:nvGraphicFramePr>
        <p:xfrm>
          <a:off x="1846208" y="5051425"/>
          <a:ext cx="3027362" cy="1257300"/>
        </p:xfrm>
        <a:graphic>
          <a:graphicData uri="http://schemas.openxmlformats.org/presentationml/2006/ole">
            <mc:AlternateContent xmlns:mc="http://schemas.openxmlformats.org/markup-compatibility/2006">
              <mc:Choice xmlns:v="urn:schemas-microsoft-com:vml" Requires="v">
                <p:oleObj spid="_x0000_s589840" name="Equation" r:id="rId8" imgW="1434960" imgH="596880" progId="Equation.DSMT4">
                  <p:embed/>
                </p:oleObj>
              </mc:Choice>
              <mc:Fallback>
                <p:oleObj name="Equation" r:id="rId8" imgW="1434960" imgH="596880" progId="Equation.DSMT4">
                  <p:embed/>
                  <p:pic>
                    <p:nvPicPr>
                      <p:cNvPr id="8" name="Object 7">
                        <a:extLst>
                          <a:ext uri="{FF2B5EF4-FFF2-40B4-BE49-F238E27FC236}">
                            <a16:creationId xmlns:a16="http://schemas.microsoft.com/office/drawing/2014/main" id="{7F9749DF-6236-4B56-9A17-D80CDAE2558C}"/>
                          </a:ext>
                        </a:extLst>
                      </p:cNvPr>
                      <p:cNvPicPr/>
                      <p:nvPr/>
                    </p:nvPicPr>
                    <p:blipFill>
                      <a:blip r:embed="rId9"/>
                      <a:stretch>
                        <a:fillRect/>
                      </a:stretch>
                    </p:blipFill>
                    <p:spPr>
                      <a:xfrm>
                        <a:off x="1846208" y="5051425"/>
                        <a:ext cx="3027362" cy="12573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A05B10C1-B638-4082-A62F-328135093917}"/>
              </a:ext>
            </a:extLst>
          </p:cNvPr>
          <p:cNvGraphicFramePr>
            <a:graphicFrameLocks noChangeAspect="1"/>
          </p:cNvGraphicFramePr>
          <p:nvPr>
            <p:extLst>
              <p:ext uri="{D42A27DB-BD31-4B8C-83A1-F6EECF244321}">
                <p14:modId xmlns:p14="http://schemas.microsoft.com/office/powerpoint/2010/main" val="4002327423"/>
              </p:ext>
            </p:extLst>
          </p:nvPr>
        </p:nvGraphicFramePr>
        <p:xfrm>
          <a:off x="4949770" y="5051425"/>
          <a:ext cx="2546350" cy="1257300"/>
        </p:xfrm>
        <a:graphic>
          <a:graphicData uri="http://schemas.openxmlformats.org/presentationml/2006/ole">
            <mc:AlternateContent xmlns:mc="http://schemas.openxmlformats.org/markup-compatibility/2006">
              <mc:Choice xmlns:v="urn:schemas-microsoft-com:vml" Requires="v">
                <p:oleObj spid="_x0000_s589841" name="Equation" r:id="rId10" imgW="1206360" imgH="596880" progId="Equation.DSMT4">
                  <p:embed/>
                </p:oleObj>
              </mc:Choice>
              <mc:Fallback>
                <p:oleObj name="Equation" r:id="rId10" imgW="1206360" imgH="596880" progId="Equation.DSMT4">
                  <p:embed/>
                  <p:pic>
                    <p:nvPicPr>
                      <p:cNvPr id="9" name="Object 8">
                        <a:extLst>
                          <a:ext uri="{FF2B5EF4-FFF2-40B4-BE49-F238E27FC236}">
                            <a16:creationId xmlns:a16="http://schemas.microsoft.com/office/drawing/2014/main" id="{C152DE24-8A39-462B-BEB8-D9FBDE7F18F4}"/>
                          </a:ext>
                        </a:extLst>
                      </p:cNvPr>
                      <p:cNvPicPr/>
                      <p:nvPr/>
                    </p:nvPicPr>
                    <p:blipFill>
                      <a:blip r:embed="rId11"/>
                      <a:stretch>
                        <a:fillRect/>
                      </a:stretch>
                    </p:blipFill>
                    <p:spPr>
                      <a:xfrm>
                        <a:off x="4949770" y="5051425"/>
                        <a:ext cx="2546350" cy="12573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CED89A4-4BE3-4E29-B616-A4F5E9F98952}"/>
              </a:ext>
            </a:extLst>
          </p:cNvPr>
          <p:cNvGraphicFramePr>
            <a:graphicFrameLocks noChangeAspect="1"/>
          </p:cNvGraphicFramePr>
          <p:nvPr>
            <p:extLst>
              <p:ext uri="{D42A27DB-BD31-4B8C-83A1-F6EECF244321}">
                <p14:modId xmlns:p14="http://schemas.microsoft.com/office/powerpoint/2010/main" val="3061274058"/>
              </p:ext>
            </p:extLst>
          </p:nvPr>
        </p:nvGraphicFramePr>
        <p:xfrm>
          <a:off x="2891354" y="2026186"/>
          <a:ext cx="3127375" cy="441325"/>
        </p:xfrm>
        <a:graphic>
          <a:graphicData uri="http://schemas.openxmlformats.org/presentationml/2006/ole">
            <mc:AlternateContent xmlns:mc="http://schemas.openxmlformats.org/markup-compatibility/2006">
              <mc:Choice xmlns:v="urn:schemas-microsoft-com:vml" Requires="v">
                <p:oleObj spid="_x0000_s589842" name="Equation" r:id="rId12" imgW="1346040" imgH="190440" progId="Equation.DSMT4">
                  <p:embed/>
                </p:oleObj>
              </mc:Choice>
              <mc:Fallback>
                <p:oleObj name="Equation" r:id="rId12" imgW="1346040" imgH="190440" progId="Equation.DSMT4">
                  <p:embed/>
                  <p:pic>
                    <p:nvPicPr>
                      <p:cNvPr id="14" name="Object 13">
                        <a:extLst>
                          <a:ext uri="{FF2B5EF4-FFF2-40B4-BE49-F238E27FC236}">
                            <a16:creationId xmlns:a16="http://schemas.microsoft.com/office/drawing/2014/main" id="{BE570B9C-7926-475A-9949-C076CD9A1DD8}"/>
                          </a:ext>
                        </a:extLst>
                      </p:cNvPr>
                      <p:cNvPicPr/>
                      <p:nvPr/>
                    </p:nvPicPr>
                    <p:blipFill>
                      <a:blip r:embed="rId13"/>
                      <a:stretch>
                        <a:fillRect/>
                      </a:stretch>
                    </p:blipFill>
                    <p:spPr>
                      <a:xfrm>
                        <a:off x="2891354" y="2026186"/>
                        <a:ext cx="3127375" cy="44132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8EFD7879-2E92-48FE-90B4-E30AFA2E4E83}"/>
              </a:ext>
            </a:extLst>
          </p:cNvPr>
          <p:cNvGraphicFramePr>
            <a:graphicFrameLocks noChangeAspect="1"/>
          </p:cNvGraphicFramePr>
          <p:nvPr>
            <p:extLst>
              <p:ext uri="{D42A27DB-BD31-4B8C-83A1-F6EECF244321}">
                <p14:modId xmlns:p14="http://schemas.microsoft.com/office/powerpoint/2010/main" val="379020266"/>
              </p:ext>
            </p:extLst>
          </p:nvPr>
        </p:nvGraphicFramePr>
        <p:xfrm>
          <a:off x="5554885" y="2399961"/>
          <a:ext cx="1797050" cy="501650"/>
        </p:xfrm>
        <a:graphic>
          <a:graphicData uri="http://schemas.openxmlformats.org/presentationml/2006/ole">
            <mc:AlternateContent xmlns:mc="http://schemas.openxmlformats.org/markup-compatibility/2006">
              <mc:Choice xmlns:v="urn:schemas-microsoft-com:vml" Requires="v">
                <p:oleObj spid="_x0000_s589843" name="Equation" r:id="rId14" imgW="774360" imgH="215640" progId="Equation.DSMT4">
                  <p:embed/>
                </p:oleObj>
              </mc:Choice>
              <mc:Fallback>
                <p:oleObj name="Equation" r:id="rId14" imgW="774360" imgH="215640" progId="Equation.DSMT4">
                  <p:embed/>
                  <p:pic>
                    <p:nvPicPr>
                      <p:cNvPr id="10" name="Object 9">
                        <a:extLst>
                          <a:ext uri="{FF2B5EF4-FFF2-40B4-BE49-F238E27FC236}">
                            <a16:creationId xmlns:a16="http://schemas.microsoft.com/office/drawing/2014/main" id="{2CB562A3-2F62-4DBC-8B83-209B52A7A7F8}"/>
                          </a:ext>
                        </a:extLst>
                      </p:cNvPr>
                      <p:cNvPicPr/>
                      <p:nvPr/>
                    </p:nvPicPr>
                    <p:blipFill>
                      <a:blip r:embed="rId15"/>
                      <a:stretch>
                        <a:fillRect/>
                      </a:stretch>
                    </p:blipFill>
                    <p:spPr>
                      <a:xfrm>
                        <a:off x="5554885" y="2399961"/>
                        <a:ext cx="1797050" cy="501650"/>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0E169814-9F82-4827-92AE-330F561CF3E4}"/>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06989665"/>
      </p:ext>
    </p:extLst>
  </p:cSld>
  <p:clrMapOvr>
    <a:masterClrMapping/>
  </p:clrMapOvr>
  <mc:AlternateContent xmlns:mc="http://schemas.openxmlformats.org/markup-compatibility/2006">
    <mc:Choice xmlns:p14="http://schemas.microsoft.com/office/powerpoint/2010/main" Requires="p14">
      <p:transition spd="slow" p14:dur="2000" advTm="136811"/>
    </mc:Choice>
    <mc:Fallback>
      <p:transition spd="slow" advTm="136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Diagonalization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The consequence of this equation</a:t>
            </a:r>
          </a:p>
          <a:p>
            <a:pPr lvl="1"/>
            <a:endParaRPr lang="en-US" dirty="0"/>
          </a:p>
          <a:p>
            <a:pPr lvl="1"/>
            <a:endParaRPr lang="en-US" dirty="0"/>
          </a:p>
          <a:p>
            <a:pPr lvl="1"/>
            <a:endParaRPr lang="en-US" dirty="0"/>
          </a:p>
          <a:p>
            <a:pPr lvl="1"/>
            <a:endParaRPr lang="en-US" dirty="0"/>
          </a:p>
          <a:p>
            <a:pPr marL="0" indent="0">
              <a:buNone/>
            </a:pPr>
            <a:r>
              <a:rPr lang="en-US" dirty="0"/>
              <a:t>      is that every symmetric matrix can be written as a product of:</a:t>
            </a:r>
          </a:p>
          <a:p>
            <a:pPr lvl="1"/>
            <a:r>
              <a:rPr lang="en-US" dirty="0"/>
              <a:t>An orthogonal matrix of normalized eigenvectors</a:t>
            </a:r>
          </a:p>
          <a:p>
            <a:pPr lvl="1"/>
            <a:r>
              <a:rPr lang="en-US" dirty="0"/>
              <a:t>A diagonal matrix of the corresponding eigenvalues</a:t>
            </a:r>
          </a:p>
          <a:p>
            <a:pPr lvl="1"/>
            <a:r>
              <a:rPr lang="en-US" dirty="0"/>
              <a:t>The transpose of the orthogonal matrix</a:t>
            </a:r>
          </a:p>
          <a:p>
            <a:pPr lvl="1"/>
            <a:endParaRPr lang="en-US" dirty="0"/>
          </a:p>
          <a:p>
            <a:pPr lvl="1"/>
            <a:endParaRPr lang="en-US" dirty="0"/>
          </a:p>
          <a:p>
            <a:pPr lvl="1"/>
            <a:endParaRPr lang="en-US" dirty="0"/>
          </a:p>
        </p:txBody>
      </p:sp>
      <p:sp>
        <p:nvSpPr>
          <p:cNvPr id="4" name="Footer Placeholder 3"/>
          <p:cNvSpPr>
            <a:spLocks noGrp="1"/>
          </p:cNvSpPr>
          <p:nvPr>
            <p:ph type="ftr" sz="quarter" idx="11"/>
          </p:nvPr>
        </p:nvSpPr>
        <p:spPr/>
        <p:txBody>
          <a:bodyPr/>
          <a:lstStyle/>
          <a:p>
            <a:r>
              <a:rPr lang="en-US"/>
              <a:t>Normal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1" name="Object 10">
            <a:extLst>
              <a:ext uri="{FF2B5EF4-FFF2-40B4-BE49-F238E27FC236}">
                <a16:creationId xmlns:a16="http://schemas.microsoft.com/office/drawing/2014/main" id="{8C4D3CE0-F363-4C75-99B6-2F264AAE8E65}"/>
              </a:ext>
            </a:extLst>
          </p:cNvPr>
          <p:cNvGraphicFramePr>
            <a:graphicFrameLocks noChangeAspect="1"/>
          </p:cNvGraphicFramePr>
          <p:nvPr>
            <p:extLst>
              <p:ext uri="{D42A27DB-BD31-4B8C-83A1-F6EECF244321}">
                <p14:modId xmlns:p14="http://schemas.microsoft.com/office/powerpoint/2010/main" val="120173718"/>
              </p:ext>
            </p:extLst>
          </p:nvPr>
        </p:nvGraphicFramePr>
        <p:xfrm>
          <a:off x="2774062" y="2171700"/>
          <a:ext cx="2949575" cy="1257300"/>
        </p:xfrm>
        <a:graphic>
          <a:graphicData uri="http://schemas.openxmlformats.org/presentationml/2006/ole">
            <mc:AlternateContent xmlns:mc="http://schemas.openxmlformats.org/markup-compatibility/2006">
              <mc:Choice xmlns:v="urn:schemas-microsoft-com:vml" Requires="v">
                <p:oleObj spid="_x0000_s588807" name="Equation" r:id="rId6" imgW="1396800" imgH="596880" progId="Equation.DSMT4">
                  <p:embed/>
                </p:oleObj>
              </mc:Choice>
              <mc:Fallback>
                <p:oleObj name="Equation" r:id="rId6" imgW="1396800" imgH="596880" progId="Equation.DSMT4">
                  <p:embed/>
                  <p:pic>
                    <p:nvPicPr>
                      <p:cNvPr id="10" name="Object 9">
                        <a:extLst>
                          <a:ext uri="{FF2B5EF4-FFF2-40B4-BE49-F238E27FC236}">
                            <a16:creationId xmlns:a16="http://schemas.microsoft.com/office/drawing/2014/main" id="{A05B10C1-B638-4082-A62F-328135093917}"/>
                          </a:ext>
                        </a:extLst>
                      </p:cNvPr>
                      <p:cNvPicPr/>
                      <p:nvPr/>
                    </p:nvPicPr>
                    <p:blipFill>
                      <a:blip r:embed="rId7"/>
                      <a:stretch>
                        <a:fillRect/>
                      </a:stretch>
                    </p:blipFill>
                    <p:spPr>
                      <a:xfrm>
                        <a:off x="2774062" y="2171700"/>
                        <a:ext cx="2949575" cy="12573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12B89FD-A352-4301-89C3-F06AC351E5C0}"/>
              </a:ext>
            </a:extLst>
          </p:cNvPr>
          <p:cNvGraphicFramePr>
            <a:graphicFrameLocks noChangeAspect="1"/>
          </p:cNvGraphicFramePr>
          <p:nvPr>
            <p:extLst>
              <p:ext uri="{D42A27DB-BD31-4B8C-83A1-F6EECF244321}">
                <p14:modId xmlns:p14="http://schemas.microsoft.com/office/powerpoint/2010/main" val="878839124"/>
              </p:ext>
            </p:extLst>
          </p:nvPr>
        </p:nvGraphicFramePr>
        <p:xfrm>
          <a:off x="2935194" y="5158582"/>
          <a:ext cx="2627313" cy="1257300"/>
        </p:xfrm>
        <a:graphic>
          <a:graphicData uri="http://schemas.openxmlformats.org/presentationml/2006/ole">
            <mc:AlternateContent xmlns:mc="http://schemas.openxmlformats.org/markup-compatibility/2006">
              <mc:Choice xmlns:v="urn:schemas-microsoft-com:vml" Requires="v">
                <p:oleObj spid="_x0000_s588808" name="Equation" r:id="rId8" imgW="1244520" imgH="596880" progId="Equation.DSMT4">
                  <p:embed/>
                </p:oleObj>
              </mc:Choice>
              <mc:Fallback>
                <p:oleObj name="Equation" r:id="rId8" imgW="1244520" imgH="596880" progId="Equation.DSMT4">
                  <p:embed/>
                  <p:pic>
                    <p:nvPicPr>
                      <p:cNvPr id="11" name="Object 10">
                        <a:extLst>
                          <a:ext uri="{FF2B5EF4-FFF2-40B4-BE49-F238E27FC236}">
                            <a16:creationId xmlns:a16="http://schemas.microsoft.com/office/drawing/2014/main" id="{8C4D3CE0-F363-4C75-99B6-2F264AAE8E65}"/>
                          </a:ext>
                        </a:extLst>
                      </p:cNvPr>
                      <p:cNvPicPr/>
                      <p:nvPr/>
                    </p:nvPicPr>
                    <p:blipFill>
                      <a:blip r:embed="rId9"/>
                      <a:stretch>
                        <a:fillRect/>
                      </a:stretch>
                    </p:blipFill>
                    <p:spPr>
                      <a:xfrm>
                        <a:off x="2935194" y="5158582"/>
                        <a:ext cx="2627313" cy="1257300"/>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21A8DE2D-C12C-415B-BA9E-705838A8BB7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871083149"/>
      </p:ext>
    </p:extLst>
  </p:cSld>
  <p:clrMapOvr>
    <a:masterClrMapping/>
  </p:clrMapOvr>
  <mc:AlternateContent xmlns:mc="http://schemas.openxmlformats.org/markup-compatibility/2006">
    <mc:Choice xmlns:p14="http://schemas.microsoft.com/office/powerpoint/2010/main" Requires="p14">
      <p:transition spd="slow" p14:dur="2000" advTm="51368"/>
    </mc:Choice>
    <mc:Fallback>
      <p:transition spd="slow" advTm="51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Symmetry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Note that this product is symmetric:</a:t>
            </a:r>
          </a:p>
          <a:p>
            <a:pPr marL="0" indent="0" algn="ctr">
              <a:buNone/>
            </a:pPr>
            <a:endParaRPr lang="en-US" dirty="0"/>
          </a:p>
          <a:p>
            <a:pPr lvl="1"/>
            <a:endParaRPr lang="en-US" dirty="0"/>
          </a:p>
          <a:p>
            <a:pPr lvl="1"/>
            <a:endParaRPr lang="en-US" dirty="0"/>
          </a:p>
          <a:p>
            <a:pPr lvl="1"/>
            <a:endParaRPr lang="en-US" dirty="0"/>
          </a:p>
        </p:txBody>
      </p:sp>
      <p:sp>
        <p:nvSpPr>
          <p:cNvPr id="4" name="Footer Placeholder 3"/>
          <p:cNvSpPr>
            <a:spLocks noGrp="1"/>
          </p:cNvSpPr>
          <p:nvPr>
            <p:ph type="ftr" sz="quarter" idx="11"/>
          </p:nvPr>
        </p:nvSpPr>
        <p:spPr/>
        <p:txBody>
          <a:bodyPr/>
          <a:lstStyle/>
          <a:p>
            <a:r>
              <a:rPr lang="en-US"/>
              <a:t>Normal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9" name="Object 8">
            <a:extLst>
              <a:ext uri="{FF2B5EF4-FFF2-40B4-BE49-F238E27FC236}">
                <a16:creationId xmlns:a16="http://schemas.microsoft.com/office/drawing/2014/main" id="{145893C7-39BB-443D-A5F7-378CF3FC6E1E}"/>
              </a:ext>
            </a:extLst>
          </p:cNvPr>
          <p:cNvGraphicFramePr>
            <a:graphicFrameLocks noChangeAspect="1"/>
          </p:cNvGraphicFramePr>
          <p:nvPr>
            <p:extLst>
              <p:ext uri="{D42A27DB-BD31-4B8C-83A1-F6EECF244321}">
                <p14:modId xmlns:p14="http://schemas.microsoft.com/office/powerpoint/2010/main" val="4276964884"/>
              </p:ext>
            </p:extLst>
          </p:nvPr>
        </p:nvGraphicFramePr>
        <p:xfrm>
          <a:off x="2935194" y="2075859"/>
          <a:ext cx="2573338" cy="561975"/>
        </p:xfrm>
        <a:graphic>
          <a:graphicData uri="http://schemas.openxmlformats.org/presentationml/2006/ole">
            <mc:AlternateContent xmlns:mc="http://schemas.openxmlformats.org/markup-compatibility/2006">
              <mc:Choice xmlns:v="urn:schemas-microsoft-com:vml" Requires="v">
                <p:oleObj spid="_x0000_s592908" name="Equation" r:id="rId6" imgW="1218960" imgH="266400" progId="Equation.DSMT4">
                  <p:embed/>
                </p:oleObj>
              </mc:Choice>
              <mc:Fallback>
                <p:oleObj name="Equation" r:id="rId6" imgW="1218960" imgH="266400" progId="Equation.DSMT4">
                  <p:embed/>
                  <p:pic>
                    <p:nvPicPr>
                      <p:cNvPr id="12" name="Object 11">
                        <a:extLst>
                          <a:ext uri="{FF2B5EF4-FFF2-40B4-BE49-F238E27FC236}">
                            <a16:creationId xmlns:a16="http://schemas.microsoft.com/office/drawing/2014/main" id="{712B89FD-A352-4301-89C3-F06AC351E5C0}"/>
                          </a:ext>
                        </a:extLst>
                      </p:cNvPr>
                      <p:cNvPicPr/>
                      <p:nvPr/>
                    </p:nvPicPr>
                    <p:blipFill>
                      <a:blip r:embed="rId7"/>
                      <a:stretch>
                        <a:fillRect/>
                      </a:stretch>
                    </p:blipFill>
                    <p:spPr>
                      <a:xfrm>
                        <a:off x="2935194" y="2075859"/>
                        <a:ext cx="2573338" cy="5619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035266E-6231-42EB-B929-D2A722360BAC}"/>
              </a:ext>
            </a:extLst>
          </p:cNvPr>
          <p:cNvGraphicFramePr>
            <a:graphicFrameLocks noChangeAspect="1"/>
          </p:cNvGraphicFramePr>
          <p:nvPr>
            <p:extLst>
              <p:ext uri="{D42A27DB-BD31-4B8C-83A1-F6EECF244321}">
                <p14:modId xmlns:p14="http://schemas.microsoft.com/office/powerpoint/2010/main" val="3524417235"/>
              </p:ext>
            </p:extLst>
          </p:nvPr>
        </p:nvGraphicFramePr>
        <p:xfrm>
          <a:off x="3993744" y="2637834"/>
          <a:ext cx="965200" cy="347663"/>
        </p:xfrm>
        <a:graphic>
          <a:graphicData uri="http://schemas.openxmlformats.org/presentationml/2006/ole">
            <mc:AlternateContent xmlns:mc="http://schemas.openxmlformats.org/markup-compatibility/2006">
              <mc:Choice xmlns:v="urn:schemas-microsoft-com:vml" Requires="v">
                <p:oleObj spid="_x0000_s592909" name="Equation" r:id="rId8" imgW="457200" imgH="164880" progId="Equation.DSMT4">
                  <p:embed/>
                </p:oleObj>
              </mc:Choice>
              <mc:Fallback>
                <p:oleObj name="Equation" r:id="rId8" imgW="457200" imgH="164880" progId="Equation.DSMT4">
                  <p:embed/>
                  <p:pic>
                    <p:nvPicPr>
                      <p:cNvPr id="9" name="Object 8">
                        <a:extLst>
                          <a:ext uri="{FF2B5EF4-FFF2-40B4-BE49-F238E27FC236}">
                            <a16:creationId xmlns:a16="http://schemas.microsoft.com/office/drawing/2014/main" id="{145893C7-39BB-443D-A5F7-378CF3FC6E1E}"/>
                          </a:ext>
                        </a:extLst>
                      </p:cNvPr>
                      <p:cNvPicPr/>
                      <p:nvPr/>
                    </p:nvPicPr>
                    <p:blipFill>
                      <a:blip r:embed="rId9"/>
                      <a:stretch>
                        <a:fillRect/>
                      </a:stretch>
                    </p:blipFill>
                    <p:spPr>
                      <a:xfrm>
                        <a:off x="3993744" y="2637834"/>
                        <a:ext cx="965200" cy="347663"/>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CD87019F-901D-4ADA-9B9E-E8D77581EE2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082469434"/>
      </p:ext>
    </p:extLst>
  </p:cSld>
  <p:clrMapOvr>
    <a:masterClrMapping/>
  </p:clrMapOvr>
  <mc:AlternateContent xmlns:mc="http://schemas.openxmlformats.org/markup-compatibility/2006">
    <mc:Choice xmlns:p14="http://schemas.microsoft.com/office/powerpoint/2010/main" Requires="p14">
      <p:transition spd="slow" p14:dur="2000" advTm="45123"/>
    </mc:Choice>
    <mc:Fallback>
      <p:transition spd="slow" advTm="45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Diagonalization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order to create these matrices:</a:t>
            </a:r>
          </a:p>
          <a:p>
            <a:pPr lvl="1"/>
            <a:r>
              <a:rPr lang="en-US" dirty="0"/>
              <a:t>Given a symmetric matrix</a:t>
            </a:r>
          </a:p>
          <a:p>
            <a:pPr lvl="2"/>
            <a:r>
              <a:rPr lang="en-US" dirty="0"/>
              <a:t>Find all the eigenvalues for that matrix</a:t>
            </a:r>
          </a:p>
          <a:p>
            <a:pPr lvl="2"/>
            <a:r>
              <a:rPr lang="en-US" dirty="0"/>
              <a:t>For each eigenvalue, find a linearly independent basis for that eigenspace</a:t>
            </a:r>
          </a:p>
          <a:p>
            <a:pPr lvl="3"/>
            <a:r>
              <a:rPr lang="en-US" dirty="0"/>
              <a:t>That basis will likely not be orthogonal, so apply the Gram-Schmidt algorithm to create an orthonormal basis</a:t>
            </a:r>
          </a:p>
          <a:p>
            <a:pPr lvl="2"/>
            <a:r>
              <a:rPr lang="en-US" dirty="0"/>
              <a:t>This will yield </a:t>
            </a:r>
            <a:r>
              <a:rPr lang="en-US" i="1" dirty="0"/>
              <a:t>n</a:t>
            </a:r>
            <a:r>
              <a:rPr lang="en-US" dirty="0"/>
              <a:t> orthonormal vectors </a:t>
            </a:r>
          </a:p>
          <a:p>
            <a:pPr lvl="2"/>
            <a:endParaRPr lang="en-US" dirty="0"/>
          </a:p>
          <a:p>
            <a:pPr lvl="2"/>
            <a:r>
              <a:rPr lang="en-US" dirty="0"/>
              <a:t>Define the matrix </a:t>
            </a:r>
          </a:p>
          <a:p>
            <a:pPr lvl="2"/>
            <a:r>
              <a:rPr lang="en-US" dirty="0"/>
              <a:t>Let </a:t>
            </a:r>
            <a:r>
              <a:rPr lang="en-US" i="1" dirty="0" err="1">
                <a:latin typeface="Symbol" panose="05050102010706020507" pitchFamily="18" charset="2"/>
              </a:rPr>
              <a:t>l</a:t>
            </a:r>
            <a:r>
              <a:rPr lang="en-US" i="1" baseline="-25000" dirty="0" err="1">
                <a:latin typeface="Times New Roman" panose="02020603050405020304" pitchFamily="18" charset="0"/>
              </a:rPr>
              <a:t>k</a:t>
            </a:r>
            <a:r>
              <a:rPr lang="en-US" dirty="0"/>
              <a:t> be the eigenvalue corresponding to the eigenvector </a:t>
            </a:r>
            <a:br>
              <a:rPr lang="en-US" dirty="0"/>
            </a:br>
            <a:r>
              <a:rPr lang="en-US" dirty="0"/>
              <a:t>and define </a:t>
            </a:r>
          </a:p>
        </p:txBody>
      </p:sp>
      <p:sp>
        <p:nvSpPr>
          <p:cNvPr id="4" name="Footer Placeholder 3"/>
          <p:cNvSpPr>
            <a:spLocks noGrp="1"/>
          </p:cNvSpPr>
          <p:nvPr>
            <p:ph type="ftr" sz="quarter" idx="11"/>
          </p:nvPr>
        </p:nvSpPr>
        <p:spPr/>
        <p:txBody>
          <a:bodyPr/>
          <a:lstStyle/>
          <a:p>
            <a:r>
              <a:rPr lang="en-US"/>
              <a:t>Normal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9" name="Object 8">
            <a:extLst>
              <a:ext uri="{FF2B5EF4-FFF2-40B4-BE49-F238E27FC236}">
                <a16:creationId xmlns:a16="http://schemas.microsoft.com/office/drawing/2014/main" id="{145893C7-39BB-443D-A5F7-378CF3FC6E1E}"/>
              </a:ext>
            </a:extLst>
          </p:cNvPr>
          <p:cNvGraphicFramePr>
            <a:graphicFrameLocks noChangeAspect="1"/>
          </p:cNvGraphicFramePr>
          <p:nvPr>
            <p:extLst>
              <p:ext uri="{D42A27DB-BD31-4B8C-83A1-F6EECF244321}">
                <p14:modId xmlns:p14="http://schemas.microsoft.com/office/powerpoint/2010/main" val="669237834"/>
              </p:ext>
            </p:extLst>
          </p:nvPr>
        </p:nvGraphicFramePr>
        <p:xfrm>
          <a:off x="5749851" y="4072714"/>
          <a:ext cx="965200" cy="401638"/>
        </p:xfrm>
        <a:graphic>
          <a:graphicData uri="http://schemas.openxmlformats.org/presentationml/2006/ole">
            <mc:AlternateContent xmlns:mc="http://schemas.openxmlformats.org/markup-compatibility/2006">
              <mc:Choice xmlns:v="urn:schemas-microsoft-com:vml" Requires="v">
                <p:oleObj spid="_x0000_s593934" name="Equation" r:id="rId6" imgW="457200" imgH="190440" progId="Equation.DSMT4">
                  <p:embed/>
                </p:oleObj>
              </mc:Choice>
              <mc:Fallback>
                <p:oleObj name="Equation" r:id="rId6" imgW="457200" imgH="190440" progId="Equation.DSMT4">
                  <p:embed/>
                  <p:pic>
                    <p:nvPicPr>
                      <p:cNvPr id="9" name="Object 8">
                        <a:extLst>
                          <a:ext uri="{FF2B5EF4-FFF2-40B4-BE49-F238E27FC236}">
                            <a16:creationId xmlns:a16="http://schemas.microsoft.com/office/drawing/2014/main" id="{145893C7-39BB-443D-A5F7-378CF3FC6E1E}"/>
                          </a:ext>
                        </a:extLst>
                      </p:cNvPr>
                      <p:cNvPicPr/>
                      <p:nvPr/>
                    </p:nvPicPr>
                    <p:blipFill>
                      <a:blip r:embed="rId7"/>
                      <a:stretch>
                        <a:fillRect/>
                      </a:stretch>
                    </p:blipFill>
                    <p:spPr>
                      <a:xfrm>
                        <a:off x="5749851" y="4072714"/>
                        <a:ext cx="965200" cy="40163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EDC833B5-53A4-462D-B6A1-09310A725629}"/>
              </a:ext>
            </a:extLst>
          </p:cNvPr>
          <p:cNvGraphicFramePr>
            <a:graphicFrameLocks noChangeAspect="1"/>
          </p:cNvGraphicFramePr>
          <p:nvPr>
            <p:extLst>
              <p:ext uri="{D42A27DB-BD31-4B8C-83A1-F6EECF244321}">
                <p14:modId xmlns:p14="http://schemas.microsoft.com/office/powerpoint/2010/main" val="2484241204"/>
              </p:ext>
            </p:extLst>
          </p:nvPr>
        </p:nvGraphicFramePr>
        <p:xfrm>
          <a:off x="3668195" y="4789395"/>
          <a:ext cx="1662112" cy="455613"/>
        </p:xfrm>
        <a:graphic>
          <a:graphicData uri="http://schemas.openxmlformats.org/presentationml/2006/ole">
            <mc:AlternateContent xmlns:mc="http://schemas.openxmlformats.org/markup-compatibility/2006">
              <mc:Choice xmlns:v="urn:schemas-microsoft-com:vml" Requires="v">
                <p:oleObj spid="_x0000_s593935" name="Equation" r:id="rId8" imgW="787320" imgH="215640" progId="Equation.DSMT4">
                  <p:embed/>
                </p:oleObj>
              </mc:Choice>
              <mc:Fallback>
                <p:oleObj name="Equation" r:id="rId8" imgW="787320" imgH="215640" progId="Equation.DSMT4">
                  <p:embed/>
                  <p:pic>
                    <p:nvPicPr>
                      <p:cNvPr id="9" name="Object 8">
                        <a:extLst>
                          <a:ext uri="{FF2B5EF4-FFF2-40B4-BE49-F238E27FC236}">
                            <a16:creationId xmlns:a16="http://schemas.microsoft.com/office/drawing/2014/main" id="{145893C7-39BB-443D-A5F7-378CF3FC6E1E}"/>
                          </a:ext>
                        </a:extLst>
                      </p:cNvPr>
                      <p:cNvPicPr/>
                      <p:nvPr/>
                    </p:nvPicPr>
                    <p:blipFill>
                      <a:blip r:embed="rId9"/>
                      <a:stretch>
                        <a:fillRect/>
                      </a:stretch>
                    </p:blipFill>
                    <p:spPr>
                      <a:xfrm>
                        <a:off x="3668195" y="4789395"/>
                        <a:ext cx="1662112" cy="45561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E65FD5F9-A53E-4CA3-BC3F-B19AB2F2DD52}"/>
              </a:ext>
            </a:extLst>
          </p:cNvPr>
          <p:cNvGraphicFramePr>
            <a:graphicFrameLocks noChangeAspect="1"/>
          </p:cNvGraphicFramePr>
          <p:nvPr>
            <p:extLst>
              <p:ext uri="{D42A27DB-BD31-4B8C-83A1-F6EECF244321}">
                <p14:modId xmlns:p14="http://schemas.microsoft.com/office/powerpoint/2010/main" val="3093217933"/>
              </p:ext>
            </p:extLst>
          </p:nvPr>
        </p:nvGraphicFramePr>
        <p:xfrm>
          <a:off x="7945919" y="5159946"/>
          <a:ext cx="349250" cy="401637"/>
        </p:xfrm>
        <a:graphic>
          <a:graphicData uri="http://schemas.openxmlformats.org/presentationml/2006/ole">
            <mc:AlternateContent xmlns:mc="http://schemas.openxmlformats.org/markup-compatibility/2006">
              <mc:Choice xmlns:v="urn:schemas-microsoft-com:vml" Requires="v">
                <p:oleObj spid="_x0000_s593936" name="Equation" r:id="rId10" imgW="164880" imgH="190440" progId="Equation.DSMT4">
                  <p:embed/>
                </p:oleObj>
              </mc:Choice>
              <mc:Fallback>
                <p:oleObj name="Equation" r:id="rId10" imgW="164880" imgH="190440" progId="Equation.DSMT4">
                  <p:embed/>
                  <p:pic>
                    <p:nvPicPr>
                      <p:cNvPr id="12" name="Object 11">
                        <a:extLst>
                          <a:ext uri="{FF2B5EF4-FFF2-40B4-BE49-F238E27FC236}">
                            <a16:creationId xmlns:a16="http://schemas.microsoft.com/office/drawing/2014/main" id="{EDC833B5-53A4-462D-B6A1-09310A725629}"/>
                          </a:ext>
                        </a:extLst>
                      </p:cNvPr>
                      <p:cNvPicPr/>
                      <p:nvPr/>
                    </p:nvPicPr>
                    <p:blipFill>
                      <a:blip r:embed="rId11"/>
                      <a:stretch>
                        <a:fillRect/>
                      </a:stretch>
                    </p:blipFill>
                    <p:spPr>
                      <a:xfrm>
                        <a:off x="7945919" y="5159946"/>
                        <a:ext cx="349250" cy="401637"/>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045D5492-DFFC-4D1C-A248-B2EF08573BF6}"/>
              </a:ext>
            </a:extLst>
          </p:cNvPr>
          <p:cNvGraphicFramePr>
            <a:graphicFrameLocks noChangeAspect="1"/>
          </p:cNvGraphicFramePr>
          <p:nvPr>
            <p:extLst>
              <p:ext uri="{D42A27DB-BD31-4B8C-83A1-F6EECF244321}">
                <p14:modId xmlns:p14="http://schemas.microsoft.com/office/powerpoint/2010/main" val="2039724060"/>
              </p:ext>
            </p:extLst>
          </p:nvPr>
        </p:nvGraphicFramePr>
        <p:xfrm>
          <a:off x="2523895" y="5585833"/>
          <a:ext cx="2117725" cy="1257300"/>
        </p:xfrm>
        <a:graphic>
          <a:graphicData uri="http://schemas.openxmlformats.org/presentationml/2006/ole">
            <mc:AlternateContent xmlns:mc="http://schemas.openxmlformats.org/markup-compatibility/2006">
              <mc:Choice xmlns:v="urn:schemas-microsoft-com:vml" Requires="v">
                <p:oleObj spid="_x0000_s593937" name="Equation" r:id="rId12" imgW="1002960" imgH="596880" progId="Equation.DSMT4">
                  <p:embed/>
                </p:oleObj>
              </mc:Choice>
              <mc:Fallback>
                <p:oleObj name="Equation" r:id="rId12" imgW="1002960" imgH="596880" progId="Equation.DSMT4">
                  <p:embed/>
                  <p:pic>
                    <p:nvPicPr>
                      <p:cNvPr id="9" name="Object 8">
                        <a:extLst>
                          <a:ext uri="{FF2B5EF4-FFF2-40B4-BE49-F238E27FC236}">
                            <a16:creationId xmlns:a16="http://schemas.microsoft.com/office/drawing/2014/main" id="{C152DE24-8A39-462B-BEB8-D9FBDE7F18F4}"/>
                          </a:ext>
                        </a:extLst>
                      </p:cNvPr>
                      <p:cNvPicPr/>
                      <p:nvPr/>
                    </p:nvPicPr>
                    <p:blipFill>
                      <a:blip r:embed="rId13"/>
                      <a:stretch>
                        <a:fillRect/>
                      </a:stretch>
                    </p:blipFill>
                    <p:spPr>
                      <a:xfrm>
                        <a:off x="2523895" y="5585833"/>
                        <a:ext cx="2117725" cy="1257300"/>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FEAF7560-B4F3-4A05-82DD-B4E96F74874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67262127"/>
      </p:ext>
    </p:extLst>
  </p:cSld>
  <p:clrMapOvr>
    <a:masterClrMapping/>
  </p:clrMapOvr>
  <mc:AlternateContent xmlns:mc="http://schemas.openxmlformats.org/markup-compatibility/2006">
    <mc:Choice xmlns:p14="http://schemas.microsoft.com/office/powerpoint/2010/main" Requires="p14">
      <p:transition spd="slow" p14:dur="2000" advTm="81760"/>
    </mc:Choice>
    <mc:Fallback>
      <p:transition spd="slow" advTm="81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Non-symmetric diagonalization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Note that if a matrix has </a:t>
            </a:r>
            <a:r>
              <a:rPr lang="en-US" i="1" dirty="0"/>
              <a:t>n</a:t>
            </a:r>
            <a:r>
              <a:rPr lang="en-US" dirty="0"/>
              <a:t> linearly independent eigenvectors but is not symmetric, then the matrix </a:t>
            </a:r>
            <a:r>
              <a:rPr lang="en-US" i="1" dirty="0"/>
              <a:t>P</a:t>
            </a:r>
            <a:r>
              <a:rPr lang="en-US" dirty="0"/>
              <a:t> will not be orthogonal</a:t>
            </a:r>
          </a:p>
          <a:p>
            <a:pPr lvl="1"/>
            <a:r>
              <a:rPr lang="en-US" dirty="0"/>
              <a:t>Thus, calculating the inverse will necessarily require you to</a:t>
            </a:r>
          </a:p>
          <a:p>
            <a:pPr lvl="2"/>
            <a:r>
              <a:rPr lang="en-US" dirty="0"/>
              <a:t>Apply a numerically unstable algorithm to calculate the inverse,</a:t>
            </a:r>
            <a:br>
              <a:rPr lang="en-US" dirty="0"/>
            </a:br>
            <a:r>
              <a:rPr lang="en-US" dirty="0"/>
              <a:t>	so that </a:t>
            </a:r>
            <a:r>
              <a:rPr lang="en-US" i="1" dirty="0"/>
              <a:t>A</a:t>
            </a:r>
            <a:r>
              <a:rPr lang="en-US" b="1" dirty="0"/>
              <a:t>u</a:t>
            </a:r>
            <a:r>
              <a:rPr lang="en-US" dirty="0"/>
              <a:t> = </a:t>
            </a:r>
            <a:r>
              <a:rPr lang="en-US" i="1" dirty="0"/>
              <a:t>PDP</a:t>
            </a:r>
            <a:r>
              <a:rPr lang="en-US" baseline="30000" dirty="0"/>
              <a:t>–1</a:t>
            </a:r>
            <a:r>
              <a:rPr lang="en-US" b="1" dirty="0"/>
              <a:t>u</a:t>
            </a:r>
            <a:r>
              <a:rPr lang="en-US" baseline="30000" dirty="0"/>
              <a:t> </a:t>
            </a:r>
          </a:p>
          <a:p>
            <a:pPr lvl="2"/>
            <a:r>
              <a:rPr lang="en-US" dirty="0"/>
              <a:t>Use Gaussian elimination and backward substitution, or some other matrix decomposition to solve </a:t>
            </a:r>
            <a:r>
              <a:rPr lang="en-US" i="1" dirty="0">
                <a:latin typeface="Times New Roman" panose="02020603050405020304" pitchFamily="18" charset="0"/>
              </a:rPr>
              <a:t>P</a:t>
            </a:r>
            <a:r>
              <a:rPr lang="en-US" b="1" dirty="0">
                <a:latin typeface="Symbol" panose="05050102010706020507" pitchFamily="18" charset="2"/>
              </a:rPr>
              <a:t>a</a:t>
            </a:r>
            <a:r>
              <a:rPr lang="en-US" b="1" dirty="0"/>
              <a:t> </a:t>
            </a:r>
            <a:r>
              <a:rPr lang="en-US" dirty="0">
                <a:latin typeface="Times New Roman" panose="02020603050405020304" pitchFamily="18" charset="0"/>
              </a:rPr>
              <a:t>=</a:t>
            </a:r>
            <a:r>
              <a:rPr lang="en-US" b="1" dirty="0">
                <a:latin typeface="Times New Roman" panose="02020603050405020304" pitchFamily="18" charset="0"/>
              </a:rPr>
              <a:t> u</a:t>
            </a:r>
          </a:p>
          <a:p>
            <a:pPr lvl="1"/>
            <a:r>
              <a:rPr lang="en-US" dirty="0"/>
              <a:t>Having found </a:t>
            </a:r>
            <a:r>
              <a:rPr lang="en-US" b="1" dirty="0">
                <a:latin typeface="Symbol" panose="05050102010706020507" pitchFamily="18" charset="2"/>
              </a:rPr>
              <a:t>a</a:t>
            </a:r>
            <a:r>
              <a:rPr lang="en-US" dirty="0"/>
              <a:t>, calculate </a:t>
            </a:r>
            <a:r>
              <a:rPr lang="en-US" i="1" dirty="0" err="1"/>
              <a:t>PD</a:t>
            </a:r>
            <a:r>
              <a:rPr lang="en-US" b="1" dirty="0" err="1">
                <a:latin typeface="Symbol" panose="05050102010706020507" pitchFamily="18" charset="2"/>
              </a:rPr>
              <a:t>a</a:t>
            </a:r>
            <a:endParaRPr lang="en-US" b="1" dirty="0">
              <a:latin typeface="Symbol" panose="05050102010706020507" pitchFamily="18" charset="2"/>
            </a:endParaRPr>
          </a:p>
          <a:p>
            <a:pPr lvl="1"/>
            <a:r>
              <a:rPr lang="en-US" dirty="0"/>
              <a:t>Because the eigenvectors are not orthogonal,</a:t>
            </a:r>
            <a:br>
              <a:rPr lang="en-US" dirty="0"/>
            </a:br>
            <a:r>
              <a:rPr lang="en-US" dirty="0"/>
              <a:t>	you cannot rely that each will individually express the effect</a:t>
            </a:r>
            <a:br>
              <a:rPr lang="en-US" dirty="0"/>
            </a:br>
            <a:r>
              <a:rPr lang="en-US" dirty="0"/>
              <a:t>   in the direction of that eigenvector</a:t>
            </a:r>
            <a:br>
              <a:rPr lang="en-US" dirty="0"/>
            </a:br>
            <a:r>
              <a:rPr lang="en-US" dirty="0"/>
              <a:t>	</a:t>
            </a:r>
          </a:p>
          <a:p>
            <a:pPr lvl="2"/>
            <a:endParaRPr lang="en-US" dirty="0"/>
          </a:p>
          <a:p>
            <a:pPr lvl="1"/>
            <a:endParaRPr lang="en-US" dirty="0"/>
          </a:p>
          <a:p>
            <a:pPr lvl="1"/>
            <a:endParaRPr lang="en-US" dirty="0"/>
          </a:p>
          <a:p>
            <a:pPr lvl="1"/>
            <a:endParaRPr lang="en-US" dirty="0"/>
          </a:p>
        </p:txBody>
      </p:sp>
      <p:sp>
        <p:nvSpPr>
          <p:cNvPr id="4" name="Footer Placeholder 3"/>
          <p:cNvSpPr>
            <a:spLocks noGrp="1"/>
          </p:cNvSpPr>
          <p:nvPr>
            <p:ph type="ftr" sz="quarter" idx="11"/>
          </p:nvPr>
        </p:nvSpPr>
        <p:spPr/>
        <p:txBody>
          <a:bodyPr/>
          <a:lstStyle/>
          <a:p>
            <a:r>
              <a:rPr lang="en-US"/>
              <a:t>Normal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pic>
        <p:nvPicPr>
          <p:cNvPr id="8" name="Audio 7">
            <a:hlinkClick r:id="" action="ppaction://media"/>
            <a:extLst>
              <a:ext uri="{FF2B5EF4-FFF2-40B4-BE49-F238E27FC236}">
                <a16:creationId xmlns:a16="http://schemas.microsoft.com/office/drawing/2014/main" id="{C481E2EB-4895-485E-BC1A-40427437858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89042025"/>
      </p:ext>
    </p:extLst>
  </p:cSld>
  <p:clrMapOvr>
    <a:masterClrMapping/>
  </p:clrMapOvr>
  <mc:AlternateContent xmlns:mc="http://schemas.openxmlformats.org/markup-compatibility/2006">
    <mc:Choice xmlns:p14="http://schemas.microsoft.com/office/powerpoint/2010/main" Requires="p14">
      <p:transition spd="slow" p14:dur="2000" advTm="109275"/>
    </mc:Choice>
    <mc:Fallback>
      <p:transition spd="slow" advTm="109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6.1|13.1|10|18.7|12.3"/>
</p:tagLst>
</file>

<file path=ppt/tags/tag10.xml><?xml version="1.0" encoding="utf-8"?>
<p:tagLst xmlns:a="http://schemas.openxmlformats.org/drawingml/2006/main" xmlns:r="http://schemas.openxmlformats.org/officeDocument/2006/relationships" xmlns:p="http://schemas.openxmlformats.org/presentationml/2006/main">
  <p:tag name="TIMING" val="|9.9|6.6|4.7|28.1"/>
</p:tagLst>
</file>

<file path=ppt/tags/tag11.xml><?xml version="1.0" encoding="utf-8"?>
<p:tagLst xmlns:a="http://schemas.openxmlformats.org/drawingml/2006/main" xmlns:r="http://schemas.openxmlformats.org/officeDocument/2006/relationships" xmlns:p="http://schemas.openxmlformats.org/presentationml/2006/main">
  <p:tag name="TIMING" val="|5.2"/>
</p:tagLst>
</file>

<file path=ppt/tags/tag12.xml><?xml version="1.0" encoding="utf-8"?>
<p:tagLst xmlns:a="http://schemas.openxmlformats.org/drawingml/2006/main" xmlns:r="http://schemas.openxmlformats.org/officeDocument/2006/relationships" xmlns:p="http://schemas.openxmlformats.org/presentationml/2006/main">
  <p:tag name="TIMING" val="|12.7|4.5|26.2|8.9|5.3"/>
</p:tagLst>
</file>

<file path=ppt/tags/tag13.xml><?xml version="1.0" encoding="utf-8"?>
<p:tagLst xmlns:a="http://schemas.openxmlformats.org/drawingml/2006/main" xmlns:r="http://schemas.openxmlformats.org/officeDocument/2006/relationships" xmlns:p="http://schemas.openxmlformats.org/presentationml/2006/main">
  <p:tag name="TIMING" val="|32.9"/>
</p:tagLst>
</file>

<file path=ppt/tags/tag14.xml><?xml version="1.0" encoding="utf-8"?>
<p:tagLst xmlns:a="http://schemas.openxmlformats.org/drawingml/2006/main" xmlns:r="http://schemas.openxmlformats.org/officeDocument/2006/relationships" xmlns:p="http://schemas.openxmlformats.org/presentationml/2006/main">
  <p:tag name="TIMING" val="|18.5|10.9"/>
</p:tagLst>
</file>

<file path=ppt/tags/tag15.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17.9|9.2|15.6|14.5|13.1|40.8"/>
</p:tagLst>
</file>

<file path=ppt/tags/tag3.xml><?xml version="1.0" encoding="utf-8"?>
<p:tagLst xmlns:a="http://schemas.openxmlformats.org/drawingml/2006/main" xmlns:r="http://schemas.openxmlformats.org/officeDocument/2006/relationships" xmlns:p="http://schemas.openxmlformats.org/presentationml/2006/main">
  <p:tag name="TIMING" val="|17.8|47.5|43.4"/>
</p:tagLst>
</file>

<file path=ppt/tags/tag4.xml><?xml version="1.0" encoding="utf-8"?>
<p:tagLst xmlns:a="http://schemas.openxmlformats.org/drawingml/2006/main" xmlns:r="http://schemas.openxmlformats.org/officeDocument/2006/relationships" xmlns:p="http://schemas.openxmlformats.org/presentationml/2006/main">
  <p:tag name="TIMING" val="|11.6|4.4|3.8"/>
</p:tagLst>
</file>

<file path=ppt/tags/tag5.xml><?xml version="1.0" encoding="utf-8"?>
<p:tagLst xmlns:a="http://schemas.openxmlformats.org/drawingml/2006/main" xmlns:r="http://schemas.openxmlformats.org/officeDocument/2006/relationships" xmlns:p="http://schemas.openxmlformats.org/presentationml/2006/main">
  <p:tag name="TIMING" val="|35.2"/>
</p:tagLst>
</file>

<file path=ppt/tags/tag6.xml><?xml version="1.0" encoding="utf-8"?>
<p:tagLst xmlns:a="http://schemas.openxmlformats.org/drawingml/2006/main" xmlns:r="http://schemas.openxmlformats.org/officeDocument/2006/relationships" xmlns:p="http://schemas.openxmlformats.org/presentationml/2006/main">
  <p:tag name="TIMING" val="|5.1|2.7|3.4|7.2|25.4|8|7.2"/>
</p:tagLst>
</file>

<file path=ppt/tags/tag7.xml><?xml version="1.0" encoding="utf-8"?>
<p:tagLst xmlns:a="http://schemas.openxmlformats.org/drawingml/2006/main" xmlns:r="http://schemas.openxmlformats.org/officeDocument/2006/relationships" xmlns:p="http://schemas.openxmlformats.org/presentationml/2006/main">
  <p:tag name="TIMING" val="|39.5|5.8|18.7|14.5|7.9"/>
</p:tagLst>
</file>

<file path=ppt/tags/tag8.xml><?xml version="1.0" encoding="utf-8"?>
<p:tagLst xmlns:a="http://schemas.openxmlformats.org/drawingml/2006/main" xmlns:r="http://schemas.openxmlformats.org/officeDocument/2006/relationships" xmlns:p="http://schemas.openxmlformats.org/presentationml/2006/main">
  <p:tag name="TIMING" val="|16.5|33|18|36|8.8|15.1|19.4|16.1|15.4|11.4|16.1|11"/>
</p:tagLst>
</file>

<file path=ppt/tags/tag9.xml><?xml version="1.0" encoding="utf-8"?>
<p:tagLst xmlns:a="http://schemas.openxmlformats.org/drawingml/2006/main" xmlns:r="http://schemas.openxmlformats.org/officeDocument/2006/relationships" xmlns:p="http://schemas.openxmlformats.org/presentationml/2006/main">
  <p:tag name="TIMING" val="|8.9|43|26|20.4|5.7|33.4|8.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57201</TotalTime>
  <Words>984</Words>
  <Application>Microsoft Office PowerPoint</Application>
  <PresentationFormat>On-screen Show (4:3)</PresentationFormat>
  <Paragraphs>152</Paragraphs>
  <Slides>21</Slides>
  <Notes>0</Notes>
  <HiddenSlides>0</HiddenSlides>
  <MMClips>21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2" baseType="lpstr">
      <vt:lpstr>Arial</vt:lpstr>
      <vt:lpstr>Bookman Old Style</vt:lpstr>
      <vt:lpstr>Calibri</vt:lpstr>
      <vt:lpstr>Cambria</vt:lpstr>
      <vt:lpstr>Consolas</vt:lpstr>
      <vt:lpstr>Constantia</vt:lpstr>
      <vt:lpstr>Georgia</vt:lpstr>
      <vt:lpstr>Symbol</vt:lpstr>
      <vt:lpstr>Times New Roman</vt:lpstr>
      <vt:lpstr>Office Theme</vt:lpstr>
      <vt:lpstr>MathType 7.0 Equation</vt:lpstr>
      <vt:lpstr>12.3 Diagonalization</vt:lpstr>
      <vt:lpstr>Introduction</vt:lpstr>
      <vt:lpstr>Diagonalization</vt:lpstr>
      <vt:lpstr>Diagonalization</vt:lpstr>
      <vt:lpstr>Diagonalization</vt:lpstr>
      <vt:lpstr>Diagonalization</vt:lpstr>
      <vt:lpstr>Symmetry</vt:lpstr>
      <vt:lpstr>Diagonalization</vt:lpstr>
      <vt:lpstr>Non-symmetric diagonalization</vt:lpstr>
      <vt:lpstr>Example</vt:lpstr>
      <vt:lpstr>Example</vt:lpstr>
      <vt:lpstr>Example</vt:lpstr>
      <vt:lpstr>Example</vt:lpstr>
      <vt:lpstr>Applications</vt:lpstr>
      <vt:lpstr>Applications</vt:lpstr>
      <vt:lpstr>Applications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cp:lastModifiedBy>
  <cp:revision>1284</cp:revision>
  <dcterms:created xsi:type="dcterms:W3CDTF">2020-04-30T19:27:29Z</dcterms:created>
  <dcterms:modified xsi:type="dcterms:W3CDTF">2020-11-30T14:20:37Z</dcterms:modified>
</cp:coreProperties>
</file>